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256" r:id="rId3"/>
    <p:sldId id="266" r:id="rId5"/>
    <p:sldId id="281" r:id="rId6"/>
    <p:sldId id="327" r:id="rId7"/>
    <p:sldId id="328" r:id="rId8"/>
    <p:sldId id="329" r:id="rId9"/>
    <p:sldId id="331" r:id="rId10"/>
    <p:sldId id="358" r:id="rId11"/>
    <p:sldId id="302" r:id="rId12"/>
    <p:sldId id="303" r:id="rId13"/>
    <p:sldId id="305" r:id="rId14"/>
    <p:sldId id="362" r:id="rId15"/>
    <p:sldId id="306" r:id="rId16"/>
    <p:sldId id="363" r:id="rId17"/>
    <p:sldId id="364" r:id="rId18"/>
    <p:sldId id="309" r:id="rId19"/>
    <p:sldId id="365" r:id="rId20"/>
    <p:sldId id="311" r:id="rId21"/>
    <p:sldId id="312" r:id="rId22"/>
    <p:sldId id="370" r:id="rId23"/>
    <p:sldId id="313" r:id="rId24"/>
    <p:sldId id="314" r:id="rId25"/>
    <p:sldId id="315" r:id="rId26"/>
    <p:sldId id="316" r:id="rId27"/>
    <p:sldId id="317" r:id="rId28"/>
    <p:sldId id="373" r:id="rId29"/>
    <p:sldId id="319" r:id="rId30"/>
    <p:sldId id="374" r:id="rId31"/>
    <p:sldId id="376" r:id="rId32"/>
    <p:sldId id="321" r:id="rId33"/>
    <p:sldId id="322" r:id="rId34"/>
    <p:sldId id="323" r:id="rId35"/>
    <p:sldId id="377" r:id="rId36"/>
    <p:sldId id="325" r:id="rId37"/>
    <p:sldId id="381" r:id="rId38"/>
    <p:sldId id="382" r:id="rId39"/>
    <p:sldId id="388" r:id="rId40"/>
    <p:sldId id="390" r:id="rId41"/>
    <p:sldId id="395" r:id="rId42"/>
    <p:sldId id="391" r:id="rId43"/>
    <p:sldId id="394" r:id="rId44"/>
    <p:sldId id="396" r:id="rId45"/>
    <p:sldId id="393" r:id="rId46"/>
  </p:sldIdLst>
  <p:sldSz cx="12192000" cy="6858000"/>
  <p:notesSz cx="6858000" cy="9144000"/>
  <p:embeddedFontLst>
    <p:embeddedFont>
      <p:font typeface="微软雅黑"/>
      <p:regular r:id="rId50"/>
    </p:embeddedFont>
    <p:embeddedFont>
      <p:font typeface="微软雅黑" pitchFamily="34" charset="-122"/>
      <p:regular r:id="rId51"/>
    </p:embeddedFont>
  </p:embeddedFont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a:ea typeface="等线"/>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a:ea typeface="等线"/>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a:ea typeface="等线"/>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a:ea typeface="等线"/>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a:ea typeface="等线"/>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a:ea typeface="等线"/>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a:ea typeface="等线"/>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a:ea typeface="等线"/>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a:ea typeface="等线"/>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2FDB2607-1784-4EEB-B798-7EB5836EED8A}">
        <p14:showMediaCtrls xmlns:p14="http://schemas.microsoft.com/office/powerpoint/2010/main" val="1"/>
      </p:ext>
    </p:extLst>
  </p:showPr>
  <p:clrMru>
    <a:srgbClr val="FFFFFF"/>
    <a:srgbClr val="74676A"/>
    <a:srgbClr val="587087"/>
    <a:srgbClr val="FBFFE1"/>
    <a:srgbClr val="F0EAD8"/>
    <a:srgbClr val="E0CCA3"/>
    <a:srgbClr val="AC8E7C"/>
    <a:srgbClr val="BECCB6"/>
    <a:srgbClr val="ACA4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8065"/>
    <p:restoredTop sz="94660"/>
  </p:normalViewPr>
  <p:slideViewPr>
    <p:cSldViewPr snapToGrid="0" showGuides="1">
      <p:cViewPr varScale="1">
        <p:scale>
          <a:sx n="78" d="100"/>
          <a:sy n="78" d="100"/>
        </p:scale>
        <p:origin x="126" y="234"/>
      </p:cViewPr>
      <p:guideLst>
        <p:guide orient="horz" pos="2214"/>
        <p:guide pos="384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1" Type="http://schemas.openxmlformats.org/officeDocument/2006/relationships/font" Target="fonts/font2.fntdata"/><Relationship Id="rId50" Type="http://schemas.openxmlformats.org/officeDocument/2006/relationships/font" Target="fonts/font1.fntdata"/><Relationship Id="rId5" Type="http://schemas.openxmlformats.org/officeDocument/2006/relationships/slide" Target="slides/slide2.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defRPr/>
            </a:pPr>
            <a:fld id="{A1A51094-F3BE-40D2-81E5-BC3E54FBC409}" type="datetimeFigureOut">
              <a:rPr kumimoji="0" lang="zh-CN" altLang="en-US" sz="1200" b="0" i="0" u="none" strike="noStrike" kern="1200" cap="none" spc="0" normalizeH="0" baseline="0" noProof="0" smtClean="0">
                <a:ln>
                  <a:noFill/>
                </a:ln>
                <a:solidFill>
                  <a:schemeClr val="tx1"/>
                </a:solidFill>
                <a:effectLst/>
                <a:uLnTx/>
                <a:uFillTx/>
                <a:latin typeface="+mn-lt"/>
                <a:ea typeface="+mn-ea"/>
                <a:cs typeface="+mn-cs"/>
              </a:rPr>
            </a:fld>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defRPr/>
            </a:pPr>
            <a:fld id="{AB3ED99D-4B73-40C3-A1B0-8368B2FB35AE}"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rPr>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幻灯片图像占位符 1"/>
          <p:cNvSpPr>
            <a:spLocks noGrp="1" noRot="1" noChangeAspect="1" noTextEdit="1"/>
          </p:cNvSpPr>
          <p:nvPr>
            <p:ph type="sldImg"/>
          </p:nvPr>
        </p:nvSpPr>
        <p:spPr>
          <a:ln>
            <a:solidFill>
              <a:srgbClr val="000000"/>
            </a:solidFill>
            <a:miter/>
          </a:ln>
        </p:spPr>
      </p:sp>
      <p:sp>
        <p:nvSpPr>
          <p:cNvPr id="6147" name="备注占位符 2"/>
          <p:cNvSpPr>
            <a:spLocks noGrp="1"/>
          </p:cNvSpPr>
          <p:nvPr>
            <p:ph type="body" idx="1"/>
          </p:nvPr>
        </p:nvSpPr>
        <p:spPr>
          <a:noFill/>
          <a:ln>
            <a:noFill/>
          </a:ln>
        </p:spPr>
        <p:txBody>
          <a:bodyPr wrap="square" lIns="91440" tIns="45720" rIns="91440" bIns="45720" anchor="t" anchorCtr="0"/>
          <a:p>
            <a:pPr lvl="0">
              <a:spcBef>
                <a:spcPct val="0"/>
              </a:spcBef>
            </a:pPr>
            <a:endParaRPr lang="zh-CN" altLang="en-US" dirty="0"/>
          </a:p>
        </p:txBody>
      </p:sp>
      <p:sp>
        <p:nvSpPr>
          <p:cNvPr id="6148"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buNone/>
            </a:pPr>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幻灯片图像占位符 1"/>
          <p:cNvSpPr>
            <a:spLocks noGrp="1" noRot="1" noChangeAspect="1" noTextEdit="1"/>
          </p:cNvSpPr>
          <p:nvPr>
            <p:ph type="sldImg"/>
          </p:nvPr>
        </p:nvSpPr>
        <p:spPr>
          <a:ln>
            <a:solidFill>
              <a:srgbClr val="000000"/>
            </a:solidFill>
            <a:miter/>
          </a:ln>
        </p:spPr>
      </p:sp>
      <p:sp>
        <p:nvSpPr>
          <p:cNvPr id="8195" name="备注占位符 2"/>
          <p:cNvSpPr>
            <a:spLocks noGrp="1"/>
          </p:cNvSpPr>
          <p:nvPr>
            <p:ph type="body" idx="1"/>
          </p:nvPr>
        </p:nvSpPr>
        <p:spPr>
          <a:noFill/>
          <a:ln>
            <a:noFill/>
          </a:ln>
        </p:spPr>
        <p:txBody>
          <a:bodyPr wrap="square" lIns="91440" tIns="45720" rIns="91440" bIns="45720" anchor="t" anchorCtr="0"/>
          <a:p>
            <a:pPr lvl="0">
              <a:spcBef>
                <a:spcPct val="0"/>
              </a:spcBef>
            </a:pPr>
            <a:endParaRPr lang="zh-CN" altLang="en-US" dirty="0"/>
          </a:p>
        </p:txBody>
      </p:sp>
      <p:sp>
        <p:nvSpPr>
          <p:cNvPr id="8196"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buNone/>
            </a:pP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tags" Target="../tags/tag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7" name="圆角矩形 6"/>
          <p:cNvSpPr/>
          <p:nvPr userDrawn="1">
            <p:custDataLst>
              <p:tags r:id="rId2"/>
            </p:custDataLst>
          </p:nvPr>
        </p:nvSpPr>
        <p:spPr>
          <a:xfrm>
            <a:off x="546735" y="4123690"/>
            <a:ext cx="11016615" cy="168275"/>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sz="1800">
              <a:solidFill>
                <a:schemeClr val="lt1"/>
              </a:solidFill>
            </a:endParaRPr>
          </a:p>
        </p:txBody>
      </p:sp>
      <p:sp>
        <p:nvSpPr>
          <p:cNvPr id="8" name="直角三角形 7"/>
          <p:cNvSpPr/>
          <p:nvPr userDrawn="1"/>
        </p:nvSpPr>
        <p:spPr>
          <a:xfrm>
            <a:off x="-36195" y="5248910"/>
            <a:ext cx="2532380" cy="1617345"/>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直角三角形 8"/>
          <p:cNvSpPr/>
          <p:nvPr userDrawn="1"/>
        </p:nvSpPr>
        <p:spPr>
          <a:xfrm rot="10800000">
            <a:off x="9664700" y="-12065"/>
            <a:ext cx="2532380" cy="1617345"/>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ABD3221-A1E8-4754-8C20-17D84978878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C7235B6E-B133-4837-ACBF-E9446B539C01}"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ABD3221-A1E8-4754-8C20-17D84978878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C7235B6E-B133-4837-ACBF-E9446B539C01}"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ABD3221-A1E8-4754-8C20-17D84978878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C7235B6E-B133-4837-ACBF-E9446B539C01}"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ABD3221-A1E8-4754-8C20-17D84978878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C7235B6E-B133-4837-ACBF-E9446B539C01}"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ABD3221-A1E8-4754-8C20-17D84978878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C7235B6E-B133-4837-ACBF-E9446B539C01}"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ABD3221-A1E8-4754-8C20-17D84978878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C7235B6E-B133-4837-ACBF-E9446B539C01}"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pattFill prst="ltUpDiag">
          <a:fgClr>
            <a:schemeClr val="bg2">
              <a:lumMod val="90000"/>
            </a:schemeClr>
          </a:fgClr>
          <a:bgClr>
            <a:schemeClr val="bg1"/>
          </a:bgClr>
        </a:patt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527811" y="41400"/>
            <a:ext cx="10515600" cy="1325563"/>
          </a:xfrm>
        </p:spPr>
        <p:txBody>
          <a:bodyPr>
            <a:normAutofit/>
          </a:bodyPr>
          <a:lstStyle>
            <a:lvl1pPr>
              <a:defRPr sz="3200"/>
            </a:lvl1pPr>
          </a:lstStyle>
          <a:p>
            <a:r>
              <a:rPr lang="zh-CN" altLang="en-US" dirty="0"/>
              <a:t>单击此处编辑母版标题样式</a:t>
            </a:r>
            <a:endParaRPr lang="zh-CN" altLang="en-US" dirty="0"/>
          </a:p>
        </p:txBody>
      </p:sp>
      <p:sp>
        <p:nvSpPr>
          <p:cNvPr id="6" name="副标题 5"/>
          <p:cNvSpPr>
            <a:spLocks noGrp="1"/>
          </p:cNvSpPr>
          <p:nvPr>
            <p:ph type="subTitle" idx="1"/>
            <p:custDataLst>
              <p:tags r:id="rId2"/>
            </p:custDataLst>
          </p:nvPr>
        </p:nvSpPr>
        <p:spPr>
          <a:xfrm>
            <a:off x="1524000" y="3169659"/>
            <a:ext cx="9144000" cy="835074"/>
          </a:xfrm>
          <a:prstGeom prst="rect">
            <a:avLst/>
          </a:prstGeom>
        </p:spPr>
        <p:txBody>
          <a:bodyPr>
            <a:normAutofit/>
          </a:bodyPr>
          <a:lstStyle>
            <a:lvl1pPr marL="0" indent="0" algn="ct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5" name="矩形 4"/>
          <p:cNvSpPr/>
          <p:nvPr userDrawn="1"/>
        </p:nvSpPr>
        <p:spPr>
          <a:xfrm>
            <a:off x="-635" y="6598285"/>
            <a:ext cx="12251055" cy="309245"/>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pattFill prst="ltUpDiag">
          <a:fgClr>
            <a:schemeClr val="bg2">
              <a:lumMod val="90000"/>
            </a:schemeClr>
          </a:fgClr>
          <a:bgClr>
            <a:schemeClr val="bg1"/>
          </a:bgClr>
        </a:pattFill>
        <a:effectLst/>
      </p:bgPr>
    </p:bg>
    <p:spTree>
      <p:nvGrpSpPr>
        <p:cNvPr id="1" name=""/>
        <p:cNvGrpSpPr/>
        <p:nvPr/>
      </p:nvGrpSpPr>
      <p:grpSpPr>
        <a:xfrm>
          <a:off x="0" y="0"/>
          <a:ext cx="0" cy="0"/>
          <a:chOff x="0" y="0"/>
          <a:chExt cx="0" cy="0"/>
        </a:xfrm>
      </p:grpSpPr>
      <p:sp>
        <p:nvSpPr>
          <p:cNvPr id="5" name="矩形 4"/>
          <p:cNvSpPr/>
          <p:nvPr userDrawn="1"/>
        </p:nvSpPr>
        <p:spPr>
          <a:xfrm>
            <a:off x="-635" y="6598285"/>
            <a:ext cx="12251055" cy="309245"/>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pattFill prst="ltUpDiag">
          <a:fgClr>
            <a:schemeClr val="bg2">
              <a:lumMod val="90000"/>
            </a:schemeClr>
          </a:fgClr>
          <a:bgClr>
            <a:schemeClr val="bg1"/>
          </a:bgClr>
        </a:patt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ABD3221-A1E8-4754-8C20-17D84978878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C7235B6E-B133-4837-ACBF-E9446B539C01}"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pattFill prst="ltUpDiag">
          <a:fgClr>
            <a:schemeClr val="bg2">
              <a:lumMod val="90000"/>
            </a:schemeClr>
          </a:fgClr>
          <a:bgClr>
            <a:schemeClr val="bg1"/>
          </a:bgClr>
        </a:patt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vert="horz" lIns="91440" tIns="45720" rIns="91440" bIns="45720"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8" name="矩形 7"/>
          <p:cNvSpPr/>
          <p:nvPr userDrawn="1"/>
        </p:nvSpPr>
        <p:spPr>
          <a:xfrm>
            <a:off x="-635" y="6598285"/>
            <a:ext cx="12251055" cy="309245"/>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FABD3221-A1E8-4754-8C20-17D84978878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C7235B6E-B133-4837-ACBF-E9446B539C01}"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4" Type="http://schemas.openxmlformats.org/officeDocument/2006/relationships/slideLayout" Target="../slideLayouts/slideLayout6.xml"/><Relationship Id="rId13" Type="http://schemas.openxmlformats.org/officeDocument/2006/relationships/tags" Target="../tags/tag15.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0" Type="http://schemas.openxmlformats.org/officeDocument/2006/relationships/slideLayout" Target="../slideLayouts/slideLayout6.xml"/><Relationship Id="rId1" Type="http://schemas.openxmlformats.org/officeDocument/2006/relationships/image" Target="../media/image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7.png"/><Relationship Id="rId1" Type="http://schemas.openxmlformats.org/officeDocument/2006/relationships/image" Target="../media/image6.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9.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0.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ltUpDiag">
          <a:fgClr>
            <a:schemeClr val="bg1">
              <a:lumMod val="95000"/>
            </a:schemeClr>
          </a:fgClr>
          <a:bgClr>
            <a:schemeClr val="bg1"/>
          </a:bgClr>
        </a:pattFill>
        <a:effectLst/>
      </p:bgPr>
    </p:bg>
    <p:spTree>
      <p:nvGrpSpPr>
        <p:cNvPr id="1" name=""/>
        <p:cNvGrpSpPr/>
        <p:nvPr/>
      </p:nvGrpSpPr>
      <p:grpSpPr/>
      <p:sp>
        <p:nvSpPr>
          <p:cNvPr id="14" name="椭圆 13"/>
          <p:cNvSpPr/>
          <p:nvPr/>
        </p:nvSpPr>
        <p:spPr>
          <a:xfrm>
            <a:off x="-622300" y="12065000"/>
            <a:ext cx="2468563" cy="2468563"/>
          </a:xfrm>
          <a:prstGeom prst="ellipse">
            <a:avLst/>
          </a:prstGeom>
          <a:solidFill>
            <a:schemeClr val="accent2">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15" name="椭圆 14"/>
          <p:cNvSpPr/>
          <p:nvPr/>
        </p:nvSpPr>
        <p:spPr>
          <a:xfrm>
            <a:off x="1531938" y="11583988"/>
            <a:ext cx="1039813" cy="1039813"/>
          </a:xfrm>
          <a:prstGeom prst="ellipse">
            <a:avLst/>
          </a:prstGeom>
          <a:solidFill>
            <a:schemeClr val="accent3">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16" name="椭圆 15"/>
          <p:cNvSpPr/>
          <p:nvPr/>
        </p:nvSpPr>
        <p:spPr>
          <a:xfrm>
            <a:off x="1914525" y="12990513"/>
            <a:ext cx="1039813" cy="1039813"/>
          </a:xfrm>
          <a:prstGeom prst="ellipse">
            <a:avLst/>
          </a:prstGeom>
          <a:solidFill>
            <a:schemeClr val="accent2">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17" name="椭圆 16"/>
          <p:cNvSpPr/>
          <p:nvPr/>
        </p:nvSpPr>
        <p:spPr>
          <a:xfrm>
            <a:off x="3224213" y="12599988"/>
            <a:ext cx="2030413" cy="2030413"/>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19" name="椭圆 18"/>
          <p:cNvSpPr/>
          <p:nvPr/>
        </p:nvSpPr>
        <p:spPr>
          <a:xfrm flipH="1">
            <a:off x="10131425" y="12065000"/>
            <a:ext cx="2468563" cy="2468563"/>
          </a:xfrm>
          <a:prstGeom prst="ellipse">
            <a:avLst/>
          </a:prstGeom>
          <a:solidFill>
            <a:schemeClr val="accent2">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0" name="椭圆 19"/>
          <p:cNvSpPr/>
          <p:nvPr/>
        </p:nvSpPr>
        <p:spPr>
          <a:xfrm flipH="1">
            <a:off x="9405938" y="11583988"/>
            <a:ext cx="1039813" cy="1039813"/>
          </a:xfrm>
          <a:prstGeom prst="ellipse">
            <a:avLst/>
          </a:prstGeom>
          <a:solidFill>
            <a:schemeClr val="accent4">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1" name="椭圆 20"/>
          <p:cNvSpPr/>
          <p:nvPr/>
        </p:nvSpPr>
        <p:spPr>
          <a:xfrm flipH="1">
            <a:off x="9023350" y="12990513"/>
            <a:ext cx="1039813" cy="1039813"/>
          </a:xfrm>
          <a:prstGeom prst="ellipse">
            <a:avLst/>
          </a:prstGeom>
          <a:solidFill>
            <a:schemeClr val="accent2">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椭圆 21"/>
          <p:cNvSpPr/>
          <p:nvPr/>
        </p:nvSpPr>
        <p:spPr>
          <a:xfrm flipH="1">
            <a:off x="6723063" y="12599988"/>
            <a:ext cx="2030413" cy="2030413"/>
          </a:xfrm>
          <a:prstGeom prst="ellipse">
            <a:avLst/>
          </a:pr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13" name="文本框 12"/>
          <p:cNvSpPr txBox="1"/>
          <p:nvPr/>
        </p:nvSpPr>
        <p:spPr>
          <a:xfrm>
            <a:off x="857885" y="2416810"/>
            <a:ext cx="10524490" cy="1106805"/>
          </a:xfrm>
          <a:prstGeom prst="rect">
            <a:avLst/>
          </a:prstGeom>
          <a:noFill/>
          <a:ln w="9525">
            <a:noFill/>
          </a:ln>
        </p:spPr>
        <p:txBody>
          <a:bodyPr wrap="square">
            <a:spAutoFit/>
          </a:bodyPr>
          <a:p>
            <a:pPr eaLnBrk="1" hangingPunct="1">
              <a:buNone/>
            </a:pPr>
            <a:r>
              <a:rPr lang="zh-CN" altLang="en-US" sz="6600" b="1" dirty="0">
                <a:solidFill>
                  <a:schemeClr val="accent1">
                    <a:lumMod val="75000"/>
                  </a:schemeClr>
                </a:solidFill>
                <a:latin typeface="微软雅黑"/>
                <a:ea typeface="微软雅黑"/>
              </a:rPr>
              <a:t>第二章　幼儿园课程的基础</a:t>
            </a:r>
            <a:endParaRPr lang="zh-CN" altLang="en-US" sz="6600" b="1" dirty="0">
              <a:solidFill>
                <a:schemeClr val="accent1">
                  <a:lumMod val="75000"/>
                </a:schemeClr>
              </a:solidFill>
              <a:latin typeface="微软雅黑"/>
              <a:ea typeface="微软雅黑"/>
            </a:endParaRPr>
          </a:p>
        </p:txBody>
      </p:sp>
    </p:spTree>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
          <p:cNvSpPr>
            <a:spLocks noGrp="1"/>
          </p:cNvSpPr>
          <p:nvPr>
            <p:ph type="title"/>
          </p:nvPr>
        </p:nvSpPr>
        <p:spPr>
          <a:xfrm>
            <a:off x="1177290" y="66040"/>
            <a:ext cx="10515600" cy="1325563"/>
          </a:xfrm>
        </p:spPr>
        <p:txBody>
          <a:bodyPr vert="horz" wrap="square" lIns="91440" tIns="45720" rIns="91440" bIns="45720" anchor="ctr" anchorCtr="0"/>
          <a:p>
            <a:pPr defTabSz="914400">
              <a:buNone/>
            </a:pPr>
            <a:r>
              <a:rPr lang="zh-CN" altLang="en-US" kern="1200" dirty="0">
                <a:solidFill>
                  <a:schemeClr val="accent5">
                    <a:lumMod val="50000"/>
                  </a:schemeClr>
                </a:solidFill>
                <a:latin typeface="黑体" charset="0"/>
                <a:ea typeface="黑体" charset="0"/>
                <a:cs typeface="黑体" charset="0"/>
              </a:rPr>
              <a:t>一、 心理学流派与幼儿园课程</a:t>
            </a:r>
            <a:endParaRPr lang="zh-CN" altLang="en-US" kern="1200" dirty="0">
              <a:solidFill>
                <a:schemeClr val="accent5">
                  <a:lumMod val="50000"/>
                </a:schemeClr>
              </a:solidFill>
              <a:latin typeface="黑体" charset="0"/>
              <a:ea typeface="黑体" charset="0"/>
              <a:cs typeface="黑体" charset="0"/>
            </a:endParaRPr>
          </a:p>
        </p:txBody>
      </p:sp>
      <p:sp>
        <p:nvSpPr>
          <p:cNvPr id="3" name="文本框 2"/>
          <p:cNvSpPr txBox="1"/>
          <p:nvPr/>
        </p:nvSpPr>
        <p:spPr>
          <a:xfrm>
            <a:off x="1075055" y="1727835"/>
            <a:ext cx="10352088" cy="1753235"/>
          </a:xfrm>
          <a:prstGeom prst="rect">
            <a:avLst/>
          </a:prstGeom>
          <a:noFill/>
        </p:spPr>
        <p:txBody>
          <a:bodyPr wrap="square" rtlCol="0">
            <a:spAutoFit/>
          </a:bodyPr>
          <a:lstStyle/>
          <a:p>
            <a:pPr marL="457200" marR="0" indent="457200" defTabSz="914400" eaLnBrk="1" fontAlgn="auto" hangingPunct="1">
              <a:lnSpc>
                <a:spcPct val="150000"/>
              </a:lnSpc>
              <a:spcBef>
                <a:spcPts val="0"/>
              </a:spcBef>
              <a:spcAft>
                <a:spcPts val="0"/>
              </a:spcAft>
              <a:buClrTx/>
              <a:buSzTx/>
              <a:buFontTx/>
              <a:buAutoNum type="arabicParenBoth"/>
              <a:defRPr/>
            </a:pPr>
            <a:r>
              <a:rPr kumimoji="0" lang="zh-CN" altLang="en-US" sz="2400" kern="1200" cap="none" spc="0" normalizeH="0" baseline="0" noProof="0" dirty="0">
                <a:solidFill>
                  <a:schemeClr val="bg2">
                    <a:lumMod val="25000"/>
                  </a:schemeClr>
                </a:solidFill>
                <a:latin typeface="微软雅黑" pitchFamily="34" charset="-122"/>
                <a:ea typeface="微软雅黑" pitchFamily="34" charset="-122"/>
                <a:cs typeface="+mn-cs"/>
              </a:rPr>
              <a:t>维果茨基理论概述</a:t>
            </a: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indent="457200" defTabSz="914400" eaLnBrk="1" fontAlgn="auto" hangingPunct="1">
              <a:lnSpc>
                <a:spcPct val="150000"/>
              </a:lnSpc>
              <a:spcBef>
                <a:spcPts val="0"/>
              </a:spcBef>
              <a:spcAft>
                <a:spcPts val="0"/>
              </a:spcAft>
              <a:buClrTx/>
              <a:buSzTx/>
              <a:buFontTx/>
              <a:buNone/>
              <a:defRPr/>
            </a:pPr>
            <a:r>
              <a:rPr kumimoji="0" lang="zh-CN" altLang="en-US" sz="2400" kern="1200" cap="none" spc="0" normalizeH="0" baseline="0" noProof="0" dirty="0">
                <a:solidFill>
                  <a:schemeClr val="bg2">
                    <a:lumMod val="25000"/>
                  </a:schemeClr>
                </a:solidFill>
                <a:latin typeface="微软雅黑" pitchFamily="34" charset="-122"/>
                <a:ea typeface="微软雅黑" pitchFamily="34" charset="-122"/>
                <a:cs typeface="+mn-cs"/>
              </a:rPr>
              <a:t>波焦娃和莱翁将维果茨基学派理论的心理学和教育学原理归纳为以下四个方面</a:t>
            </a:r>
            <a:r>
              <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rPr>
              <a:t>:</a:t>
            </a: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p:txBody>
      </p:sp>
      <p:pic>
        <p:nvPicPr>
          <p:cNvPr id="4" name="图片 3"/>
          <p:cNvPicPr>
            <a:picLocks noChangeAspect="1"/>
          </p:cNvPicPr>
          <p:nvPr/>
        </p:nvPicPr>
        <p:blipFill>
          <a:blip r:embed="rId1"/>
          <a:stretch>
            <a:fillRect/>
          </a:stretch>
        </p:blipFill>
        <p:spPr>
          <a:xfrm>
            <a:off x="9294495" y="3365500"/>
            <a:ext cx="1438275" cy="1876425"/>
          </a:xfrm>
          <a:prstGeom prst="rect">
            <a:avLst/>
          </a:prstGeom>
          <a:ln>
            <a:noFill/>
          </a:ln>
          <a:effectLst>
            <a:outerShdw blurRad="292100" dist="139700" dir="2700000" algn="tl" rotWithShape="0">
              <a:srgbClr val="333333">
                <a:alpha val="65000"/>
              </a:srgbClr>
            </a:outerShdw>
          </a:effectLst>
        </p:spPr>
      </p:pic>
      <p:sp>
        <p:nvSpPr>
          <p:cNvPr id="2" name="文本框 1"/>
          <p:cNvSpPr txBox="1"/>
          <p:nvPr/>
        </p:nvSpPr>
        <p:spPr>
          <a:xfrm>
            <a:off x="1061085" y="1133475"/>
            <a:ext cx="7964170" cy="953135"/>
          </a:xfrm>
          <a:prstGeom prst="rect">
            <a:avLst/>
          </a:prstGeom>
          <a:noFill/>
        </p:spPr>
        <p:txBody>
          <a:bodyPr wrap="square" rtlCol="0">
            <a:spAutoFit/>
          </a:bodyPr>
          <a:p>
            <a:r>
              <a:rPr lang="en-US" altLang="zh-CN" sz="2800" noProof="0" dirty="0">
                <a:solidFill>
                  <a:schemeClr val="accent5">
                    <a:lumMod val="75000"/>
                  </a:schemeClr>
                </a:solidFill>
                <a:latin typeface="微软雅黑" pitchFamily="34" charset="-122"/>
                <a:ea typeface="微软雅黑" pitchFamily="34" charset="-122"/>
                <a:sym typeface="+mn-ea"/>
              </a:rPr>
              <a:t>2. </a:t>
            </a:r>
            <a:r>
              <a:rPr lang="zh-CN" altLang="en-US" sz="2800" noProof="0" dirty="0">
                <a:solidFill>
                  <a:schemeClr val="accent5">
                    <a:lumMod val="75000"/>
                  </a:schemeClr>
                </a:solidFill>
                <a:latin typeface="微软雅黑" pitchFamily="34" charset="-122"/>
                <a:ea typeface="微软雅黑" pitchFamily="34" charset="-122"/>
                <a:sym typeface="+mn-ea"/>
              </a:rPr>
              <a:t>历史</a:t>
            </a:r>
            <a:r>
              <a:rPr lang="en-US" altLang="zh-CN" sz="2800" noProof="0" dirty="0">
                <a:solidFill>
                  <a:schemeClr val="accent5">
                    <a:lumMod val="75000"/>
                  </a:schemeClr>
                </a:solidFill>
                <a:latin typeface="微软雅黑" pitchFamily="34" charset="-122"/>
                <a:ea typeface="微软雅黑" pitchFamily="34" charset="-122"/>
                <a:sym typeface="+mn-ea"/>
              </a:rPr>
              <a:t>—</a:t>
            </a:r>
            <a:r>
              <a:rPr lang="zh-CN" altLang="en-US" sz="2800" noProof="0" dirty="0">
                <a:solidFill>
                  <a:schemeClr val="accent5">
                    <a:lumMod val="75000"/>
                  </a:schemeClr>
                </a:solidFill>
                <a:latin typeface="微软雅黑" pitchFamily="34" charset="-122"/>
                <a:ea typeface="微软雅黑" pitchFamily="34" charset="-122"/>
                <a:sym typeface="+mn-ea"/>
              </a:rPr>
              <a:t>文化学派维果茨的基理论与幼儿园课程</a:t>
            </a:r>
            <a:endParaRPr kumimoji="0" lang="en-US" altLang="zh-CN" sz="2800" kern="1200" cap="none" spc="0" normalizeH="0" baseline="0" noProof="0" dirty="0">
              <a:solidFill>
                <a:schemeClr val="accent5">
                  <a:lumMod val="75000"/>
                </a:schemeClr>
              </a:solidFill>
              <a:latin typeface="微软雅黑" pitchFamily="34" charset="-122"/>
              <a:ea typeface="微软雅黑" pitchFamily="34" charset="-122"/>
              <a:cs typeface="+mn-cs"/>
            </a:endParaRPr>
          </a:p>
          <a:p>
            <a:endParaRPr kumimoji="0" lang="en-US" altLang="zh-CN" sz="2800" kern="1200" cap="none" spc="0" normalizeH="0" baseline="0" noProof="0" dirty="0">
              <a:solidFill>
                <a:schemeClr val="accent5">
                  <a:lumMod val="75000"/>
                </a:schemeClr>
              </a:solidFill>
              <a:latin typeface="微软雅黑" pitchFamily="34" charset="-122"/>
              <a:ea typeface="微软雅黑" pitchFamily="34" charset="-122"/>
              <a:cs typeface="+mn-cs"/>
            </a:endParaRPr>
          </a:p>
        </p:txBody>
      </p:sp>
      <p:sp>
        <p:nvSpPr>
          <p:cNvPr id="9" name="MH_SubTitle_1"/>
          <p:cNvSpPr/>
          <p:nvPr>
            <p:custDataLst>
              <p:tags r:id="rId2"/>
            </p:custDataLst>
          </p:nvPr>
        </p:nvSpPr>
        <p:spPr bwMode="auto">
          <a:xfrm>
            <a:off x="1240155" y="3658870"/>
            <a:ext cx="3631565" cy="1169035"/>
          </a:xfrm>
          <a:prstGeom prst="rect">
            <a:avLst/>
          </a:prstGeom>
          <a:noFill/>
          <a:ln w="19050">
            <a:solidFill>
              <a:srgbClr val="7E8CC1"/>
            </a:solidFill>
          </a:ln>
        </p:spPr>
        <p:style>
          <a:lnRef idx="2">
            <a:srgbClr val="7E8CC1">
              <a:shade val="50000"/>
            </a:srgbClr>
          </a:lnRef>
          <a:fillRef idx="1">
            <a:srgbClr val="7E8CC1"/>
          </a:fillRef>
          <a:effectRef idx="0">
            <a:srgbClr val="7E8CC1"/>
          </a:effectRef>
          <a:fontRef idx="minor">
            <a:srgbClr val="FFFFFF"/>
          </a:fontRef>
        </p:style>
        <p:txBody>
          <a:bodyPr wrap="square" lIns="90000" tIns="46800" rIns="90000" bIns="46800" anchor="ctr" anchorCtr="0">
            <a:normAutofit/>
          </a:bodyPr>
          <a:lstStyle/>
          <a:p>
            <a:pPr algn="ctr">
              <a:lnSpc>
                <a:spcPct val="120000"/>
              </a:lnSpc>
              <a:defRPr/>
            </a:pPr>
            <a:endParaRPr lang="ko-KR" altLang="en-US" dirty="0">
              <a:solidFill>
                <a:srgbClr val="7E8CC1"/>
              </a:solidFill>
              <a:sym typeface="Arial" panose="020B0604020202020204" pitchFamily="34" charset="0"/>
            </a:endParaRPr>
          </a:p>
        </p:txBody>
      </p:sp>
      <p:sp>
        <p:nvSpPr>
          <p:cNvPr id="10" name="MH_SubTitle_2"/>
          <p:cNvSpPr/>
          <p:nvPr>
            <p:custDataLst>
              <p:tags r:id="rId3"/>
            </p:custDataLst>
          </p:nvPr>
        </p:nvSpPr>
        <p:spPr bwMode="auto">
          <a:xfrm>
            <a:off x="5186680" y="3604260"/>
            <a:ext cx="3486785" cy="1188085"/>
          </a:xfrm>
          <a:prstGeom prst="rect">
            <a:avLst/>
          </a:prstGeom>
          <a:noFill/>
          <a:ln w="19050">
            <a:solidFill>
              <a:srgbClr val="80A0D5"/>
            </a:solidFill>
          </a:ln>
        </p:spPr>
        <p:style>
          <a:lnRef idx="2">
            <a:srgbClr val="7E8CC1">
              <a:shade val="50000"/>
            </a:srgbClr>
          </a:lnRef>
          <a:fillRef idx="1">
            <a:srgbClr val="7E8CC1"/>
          </a:fillRef>
          <a:effectRef idx="0">
            <a:srgbClr val="7E8CC1"/>
          </a:effectRef>
          <a:fontRef idx="minor">
            <a:srgbClr val="FFFFFF"/>
          </a:fontRef>
        </p:style>
        <p:txBody>
          <a:bodyPr wrap="square" lIns="90000" tIns="46800" rIns="90000" bIns="46800" anchor="ctr" anchorCtr="0">
            <a:normAutofit/>
          </a:bodyPr>
          <a:lstStyle/>
          <a:p>
            <a:pPr algn="ctr">
              <a:lnSpc>
                <a:spcPct val="120000"/>
              </a:lnSpc>
            </a:pPr>
            <a:endParaRPr lang="ko-KR" altLang="en-US" dirty="0">
              <a:solidFill>
                <a:srgbClr val="7E8CC1"/>
              </a:solidFill>
              <a:sym typeface="Arial" panose="020B0604020202020204" pitchFamily="34" charset="0"/>
            </a:endParaRPr>
          </a:p>
        </p:txBody>
      </p:sp>
      <p:sp>
        <p:nvSpPr>
          <p:cNvPr id="11" name="MH_SubTitle_3"/>
          <p:cNvSpPr/>
          <p:nvPr>
            <p:custDataLst>
              <p:tags r:id="rId4"/>
            </p:custDataLst>
          </p:nvPr>
        </p:nvSpPr>
        <p:spPr bwMode="auto">
          <a:xfrm>
            <a:off x="1169670" y="5178425"/>
            <a:ext cx="3702685" cy="1188720"/>
          </a:xfrm>
          <a:prstGeom prst="rect">
            <a:avLst/>
          </a:prstGeom>
          <a:noFill/>
          <a:ln w="19050">
            <a:solidFill>
              <a:srgbClr val="A3AED7"/>
            </a:solidFill>
          </a:ln>
        </p:spPr>
        <p:style>
          <a:lnRef idx="2">
            <a:srgbClr val="7E8CC1">
              <a:shade val="50000"/>
            </a:srgbClr>
          </a:lnRef>
          <a:fillRef idx="1">
            <a:srgbClr val="7E8CC1"/>
          </a:fillRef>
          <a:effectRef idx="0">
            <a:srgbClr val="7E8CC1"/>
          </a:effectRef>
          <a:fontRef idx="minor">
            <a:srgbClr val="FFFFFF"/>
          </a:fontRef>
        </p:style>
        <p:txBody>
          <a:bodyPr wrap="square" lIns="90000" tIns="46800" rIns="90000" bIns="46800" anchor="ctr" anchorCtr="0">
            <a:normAutofit/>
          </a:bodyPr>
          <a:lstStyle/>
          <a:p>
            <a:pPr algn="ctr">
              <a:lnSpc>
                <a:spcPct val="120000"/>
              </a:lnSpc>
            </a:pPr>
            <a:endParaRPr lang="ko-KR" altLang="en-US" dirty="0">
              <a:solidFill>
                <a:srgbClr val="7E8CC1"/>
              </a:solidFill>
              <a:sym typeface="Arial" panose="020B0604020202020204" pitchFamily="34" charset="0"/>
            </a:endParaRPr>
          </a:p>
        </p:txBody>
      </p:sp>
      <p:sp>
        <p:nvSpPr>
          <p:cNvPr id="12" name="MH_Other_1"/>
          <p:cNvSpPr/>
          <p:nvPr>
            <p:custDataLst>
              <p:tags r:id="rId5"/>
            </p:custDataLst>
          </p:nvPr>
        </p:nvSpPr>
        <p:spPr>
          <a:xfrm>
            <a:off x="4048633" y="3501407"/>
            <a:ext cx="597840" cy="540104"/>
          </a:xfrm>
          <a:custGeom>
            <a:avLst/>
            <a:gdLst>
              <a:gd name="connsiteX0" fmla="*/ 28344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4 w 509451"/>
              <a:gd name="connsiteY8" fmla="*/ 361109 h 459661"/>
              <a:gd name="connsiteX9" fmla="*/ 0 w 509451"/>
              <a:gd name="connsiteY9" fmla="*/ 332765 h 459661"/>
              <a:gd name="connsiteX10" fmla="*/ 0 w 509451"/>
              <a:gd name="connsiteY10" fmla="*/ 28344 h 459661"/>
              <a:gd name="connsiteX11" fmla="*/ 28344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4"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4" y="361109"/>
                </a:lnTo>
                <a:cubicBezTo>
                  <a:pt x="12690" y="361109"/>
                  <a:pt x="0" y="348419"/>
                  <a:pt x="0" y="332765"/>
                </a:cubicBezTo>
                <a:lnTo>
                  <a:pt x="0" y="28344"/>
                </a:lnTo>
                <a:cubicBezTo>
                  <a:pt x="0" y="12690"/>
                  <a:pt x="12690" y="0"/>
                  <a:pt x="28344" y="0"/>
                </a:cubicBezTo>
                <a:close/>
              </a:path>
            </a:pathLst>
          </a:custGeom>
          <a:solidFill>
            <a:srgbClr val="7E8CC1"/>
          </a:solidFill>
          <a:ln>
            <a:noFill/>
          </a:ln>
        </p:spPr>
        <p:style>
          <a:lnRef idx="2">
            <a:srgbClr val="7E8CC1">
              <a:shade val="50000"/>
            </a:srgbClr>
          </a:lnRef>
          <a:fillRef idx="1">
            <a:srgbClr val="7E8CC1"/>
          </a:fillRef>
          <a:effectRef idx="0">
            <a:srgbClr val="7E8CC1"/>
          </a:effectRef>
          <a:fontRef idx="minor">
            <a:srgbClr val="FFFFFF"/>
          </a:fontRef>
        </p:style>
        <p:txBody>
          <a:bodyPr wrap="square" lIns="90000" tIns="46800" rIns="90000" bIns="46800" anchor="t" anchorCtr="0">
            <a:normAutofit/>
          </a:bodyPr>
          <a:lstStyle/>
          <a:p>
            <a:pPr algn="ctr">
              <a:defRPr/>
            </a:pPr>
            <a:r>
              <a:rPr lang="en-US" altLang="zh-CN" sz="2000" dirty="0">
                <a:solidFill>
                  <a:srgbClr val="FFFFFF"/>
                </a:solidFill>
                <a:sym typeface="Arial" panose="020B0604020202020204" pitchFamily="34" charset="0"/>
              </a:rPr>
              <a:t>01</a:t>
            </a:r>
            <a:endParaRPr lang="zh-CN" altLang="en-US" sz="2000" dirty="0">
              <a:solidFill>
                <a:srgbClr val="FFFFFF"/>
              </a:solidFill>
              <a:sym typeface="Arial" panose="020B0604020202020204" pitchFamily="34" charset="0"/>
            </a:endParaRPr>
          </a:p>
        </p:txBody>
      </p:sp>
      <p:sp>
        <p:nvSpPr>
          <p:cNvPr id="13" name="MH_Other_2"/>
          <p:cNvSpPr/>
          <p:nvPr>
            <p:custDataLst>
              <p:tags r:id="rId6"/>
            </p:custDataLst>
          </p:nvPr>
        </p:nvSpPr>
        <p:spPr>
          <a:xfrm>
            <a:off x="7724724" y="3412507"/>
            <a:ext cx="597840" cy="540104"/>
          </a:xfrm>
          <a:custGeom>
            <a:avLst/>
            <a:gdLst>
              <a:gd name="connsiteX0" fmla="*/ 28343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3 w 509451"/>
              <a:gd name="connsiteY8" fmla="*/ 361109 h 459661"/>
              <a:gd name="connsiteX9" fmla="*/ 0 w 509451"/>
              <a:gd name="connsiteY9" fmla="*/ 332765 h 459661"/>
              <a:gd name="connsiteX10" fmla="*/ 0 w 509451"/>
              <a:gd name="connsiteY10" fmla="*/ 28344 h 459661"/>
              <a:gd name="connsiteX11" fmla="*/ 28343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3"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3" y="361109"/>
                </a:lnTo>
                <a:cubicBezTo>
                  <a:pt x="12690" y="361109"/>
                  <a:pt x="0" y="348419"/>
                  <a:pt x="0" y="332765"/>
                </a:cubicBezTo>
                <a:lnTo>
                  <a:pt x="0" y="28344"/>
                </a:lnTo>
                <a:cubicBezTo>
                  <a:pt x="0" y="12690"/>
                  <a:pt x="12690" y="0"/>
                  <a:pt x="28343" y="0"/>
                </a:cubicBezTo>
                <a:close/>
              </a:path>
            </a:pathLst>
          </a:custGeom>
          <a:solidFill>
            <a:srgbClr val="80A0D5"/>
          </a:solidFill>
          <a:ln>
            <a:noFill/>
          </a:ln>
        </p:spPr>
        <p:style>
          <a:lnRef idx="2">
            <a:srgbClr val="7E8CC1">
              <a:shade val="50000"/>
            </a:srgbClr>
          </a:lnRef>
          <a:fillRef idx="1">
            <a:srgbClr val="7E8CC1"/>
          </a:fillRef>
          <a:effectRef idx="0">
            <a:srgbClr val="7E8CC1"/>
          </a:effectRef>
          <a:fontRef idx="minor">
            <a:srgbClr val="FFFFFF"/>
          </a:fontRef>
        </p:style>
        <p:txBody>
          <a:bodyPr wrap="square" lIns="90000" tIns="46800" rIns="90000" bIns="46800" anchor="t" anchorCtr="0">
            <a:normAutofit/>
          </a:bodyPr>
          <a:lstStyle/>
          <a:p>
            <a:pPr algn="ctr">
              <a:defRPr/>
            </a:pPr>
            <a:r>
              <a:rPr lang="en-US" altLang="zh-CN" sz="2000" dirty="0">
                <a:solidFill>
                  <a:srgbClr val="FFFFFF"/>
                </a:solidFill>
                <a:sym typeface="Arial" panose="020B0604020202020204" pitchFamily="34" charset="0"/>
              </a:rPr>
              <a:t>02</a:t>
            </a:r>
            <a:endParaRPr lang="zh-CN" altLang="en-US" sz="2000" dirty="0">
              <a:solidFill>
                <a:srgbClr val="FFFFFF"/>
              </a:solidFill>
              <a:sym typeface="Arial" panose="020B0604020202020204" pitchFamily="34" charset="0"/>
            </a:endParaRPr>
          </a:p>
        </p:txBody>
      </p:sp>
      <p:sp>
        <p:nvSpPr>
          <p:cNvPr id="14" name="MH_Other_3"/>
          <p:cNvSpPr/>
          <p:nvPr>
            <p:custDataLst>
              <p:tags r:id="rId7"/>
            </p:custDataLst>
          </p:nvPr>
        </p:nvSpPr>
        <p:spPr>
          <a:xfrm>
            <a:off x="4050493" y="5012024"/>
            <a:ext cx="597840" cy="540104"/>
          </a:xfrm>
          <a:custGeom>
            <a:avLst/>
            <a:gdLst>
              <a:gd name="connsiteX0" fmla="*/ 28344 w 509451"/>
              <a:gd name="connsiteY0" fmla="*/ 0 h 459661"/>
              <a:gd name="connsiteX1" fmla="*/ 481108 w 509451"/>
              <a:gd name="connsiteY1" fmla="*/ 0 h 459661"/>
              <a:gd name="connsiteX2" fmla="*/ 509451 w 509451"/>
              <a:gd name="connsiteY2" fmla="*/ 28344 h 459661"/>
              <a:gd name="connsiteX3" fmla="*/ 509451 w 509451"/>
              <a:gd name="connsiteY3" fmla="*/ 332765 h 459661"/>
              <a:gd name="connsiteX4" fmla="*/ 481108 w 509451"/>
              <a:gd name="connsiteY4" fmla="*/ 361109 h 459661"/>
              <a:gd name="connsiteX5" fmla="*/ 313285 w 509451"/>
              <a:gd name="connsiteY5" fmla="*/ 361109 h 459661"/>
              <a:gd name="connsiteX6" fmla="*/ 256124 w 509451"/>
              <a:gd name="connsiteY6" fmla="*/ 459661 h 459661"/>
              <a:gd name="connsiteX7" fmla="*/ 198965 w 509451"/>
              <a:gd name="connsiteY7" fmla="*/ 361109 h 459661"/>
              <a:gd name="connsiteX8" fmla="*/ 28344 w 509451"/>
              <a:gd name="connsiteY8" fmla="*/ 361109 h 459661"/>
              <a:gd name="connsiteX9" fmla="*/ 0 w 509451"/>
              <a:gd name="connsiteY9" fmla="*/ 332765 h 459661"/>
              <a:gd name="connsiteX10" fmla="*/ 0 w 509451"/>
              <a:gd name="connsiteY10" fmla="*/ 28344 h 459661"/>
              <a:gd name="connsiteX11" fmla="*/ 28344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4" y="0"/>
                </a:moveTo>
                <a:lnTo>
                  <a:pt x="481108" y="0"/>
                </a:lnTo>
                <a:cubicBezTo>
                  <a:pt x="496761" y="0"/>
                  <a:pt x="509451" y="12690"/>
                  <a:pt x="509451" y="28344"/>
                </a:cubicBezTo>
                <a:lnTo>
                  <a:pt x="509451" y="332765"/>
                </a:lnTo>
                <a:cubicBezTo>
                  <a:pt x="509451" y="348419"/>
                  <a:pt x="496761" y="361109"/>
                  <a:pt x="481108" y="361109"/>
                </a:cubicBezTo>
                <a:lnTo>
                  <a:pt x="313285" y="361109"/>
                </a:lnTo>
                <a:lnTo>
                  <a:pt x="256124" y="459661"/>
                </a:lnTo>
                <a:lnTo>
                  <a:pt x="198965" y="361109"/>
                </a:lnTo>
                <a:lnTo>
                  <a:pt x="28344" y="361109"/>
                </a:lnTo>
                <a:cubicBezTo>
                  <a:pt x="12690" y="361109"/>
                  <a:pt x="0" y="348419"/>
                  <a:pt x="0" y="332765"/>
                </a:cubicBezTo>
                <a:lnTo>
                  <a:pt x="0" y="28344"/>
                </a:lnTo>
                <a:cubicBezTo>
                  <a:pt x="0" y="12690"/>
                  <a:pt x="12690" y="0"/>
                  <a:pt x="28344" y="0"/>
                </a:cubicBezTo>
                <a:close/>
              </a:path>
            </a:pathLst>
          </a:custGeom>
          <a:solidFill>
            <a:srgbClr val="A3AED7"/>
          </a:solidFill>
          <a:ln>
            <a:noFill/>
          </a:ln>
        </p:spPr>
        <p:style>
          <a:lnRef idx="2">
            <a:srgbClr val="7E8CC1">
              <a:shade val="50000"/>
            </a:srgbClr>
          </a:lnRef>
          <a:fillRef idx="1">
            <a:srgbClr val="7E8CC1"/>
          </a:fillRef>
          <a:effectRef idx="0">
            <a:srgbClr val="7E8CC1"/>
          </a:effectRef>
          <a:fontRef idx="minor">
            <a:srgbClr val="FFFFFF"/>
          </a:fontRef>
        </p:style>
        <p:txBody>
          <a:bodyPr wrap="square" lIns="90000" tIns="46800" rIns="90000" bIns="46800" anchor="t" anchorCtr="0">
            <a:normAutofit/>
          </a:bodyPr>
          <a:lstStyle/>
          <a:p>
            <a:pPr algn="ctr">
              <a:defRPr/>
            </a:pPr>
            <a:r>
              <a:rPr lang="en-US" altLang="zh-CN" sz="2000">
                <a:solidFill>
                  <a:srgbClr val="FFFFFF"/>
                </a:solidFill>
                <a:sym typeface="Arial" panose="020B0604020202020204" pitchFamily="34" charset="0"/>
              </a:rPr>
              <a:t>03</a:t>
            </a:r>
            <a:endParaRPr lang="zh-CN" altLang="en-US" sz="2000">
              <a:solidFill>
                <a:srgbClr val="FFFFFF"/>
              </a:solidFill>
              <a:sym typeface="Arial" panose="020B0604020202020204" pitchFamily="34" charset="0"/>
            </a:endParaRPr>
          </a:p>
        </p:txBody>
      </p:sp>
      <p:sp>
        <p:nvSpPr>
          <p:cNvPr id="15" name="文本框 14"/>
          <p:cNvSpPr txBox="1"/>
          <p:nvPr>
            <p:custDataLst>
              <p:tags r:id="rId8"/>
            </p:custDataLst>
          </p:nvPr>
        </p:nvSpPr>
        <p:spPr>
          <a:xfrm>
            <a:off x="1331595" y="4011930"/>
            <a:ext cx="3134360" cy="711835"/>
          </a:xfrm>
          <a:prstGeom prst="rect">
            <a:avLst/>
          </a:prstGeom>
          <a:noFill/>
        </p:spPr>
        <p:txBody>
          <a:bodyPr wrap="square" lIns="90000" tIns="46800" rIns="90000" bIns="46800" rtlCol="0" anchor="t" anchorCtr="0">
            <a:noAutofit/>
          </a:bodyPr>
          <a:lstStyle/>
          <a:p>
            <a:pPr algn="ctr"/>
            <a:r>
              <a:rPr lang="en-US" altLang="zh-CN" sz="2800" noProof="0" dirty="0">
                <a:solidFill>
                  <a:schemeClr val="bg2">
                    <a:lumMod val="25000"/>
                  </a:schemeClr>
                </a:solidFill>
                <a:latin typeface="微软雅黑" pitchFamily="34" charset="-122"/>
                <a:ea typeface="微软雅黑" pitchFamily="34" charset="-122"/>
                <a:sym typeface="+mn-ea"/>
              </a:rPr>
              <a:t> </a:t>
            </a:r>
            <a:r>
              <a:rPr lang="zh-CN" altLang="en-US" sz="2800" noProof="0" dirty="0">
                <a:solidFill>
                  <a:schemeClr val="bg2">
                    <a:lumMod val="25000"/>
                  </a:schemeClr>
                </a:solidFill>
                <a:latin typeface="微软雅黑" pitchFamily="34" charset="-122"/>
                <a:ea typeface="微软雅黑" pitchFamily="34" charset="-122"/>
                <a:sym typeface="+mn-ea"/>
              </a:rPr>
              <a:t>儿童建构知识。</a:t>
            </a:r>
            <a:endParaRPr kumimoji="0" lang="zh-CN" altLang="en-US" sz="2800" kern="1200" cap="none" spc="0" normalizeH="0" baseline="0" noProof="0" dirty="0">
              <a:solidFill>
                <a:schemeClr val="bg2">
                  <a:lumMod val="25000"/>
                </a:schemeClr>
              </a:solidFill>
              <a:latin typeface="微软雅黑" pitchFamily="34" charset="-122"/>
              <a:ea typeface="微软雅黑" pitchFamily="34" charset="-122"/>
              <a:cs typeface="+mn-cs"/>
            </a:endParaRPr>
          </a:p>
          <a:p>
            <a:pPr algn="ctr"/>
            <a:endParaRPr kumimoji="0" lang="zh-CN" altLang="en-US" sz="2800" kern="1200" cap="none" spc="0" normalizeH="0" baseline="0" noProof="0" dirty="0">
              <a:solidFill>
                <a:schemeClr val="bg2">
                  <a:lumMod val="25000"/>
                </a:schemeClr>
              </a:solidFill>
              <a:latin typeface="微软雅黑" pitchFamily="34" charset="-122"/>
              <a:ea typeface="微软雅黑" pitchFamily="34" charset="-122"/>
              <a:cs typeface="+mn-cs"/>
              <a:sym typeface="Arial" panose="020B0604020202020204" pitchFamily="34" charset="0"/>
            </a:endParaRPr>
          </a:p>
        </p:txBody>
      </p:sp>
      <p:sp>
        <p:nvSpPr>
          <p:cNvPr id="16" name="文本框 15"/>
          <p:cNvSpPr txBox="1"/>
          <p:nvPr>
            <p:custDataLst>
              <p:tags r:id="rId9"/>
            </p:custDataLst>
          </p:nvPr>
        </p:nvSpPr>
        <p:spPr>
          <a:xfrm>
            <a:off x="5279390" y="3693160"/>
            <a:ext cx="3042920" cy="908685"/>
          </a:xfrm>
          <a:prstGeom prst="rect">
            <a:avLst/>
          </a:prstGeom>
          <a:noFill/>
        </p:spPr>
        <p:txBody>
          <a:bodyPr wrap="square" lIns="90000" tIns="46800" rIns="90000" bIns="46800" rtlCol="0" anchor="t" anchorCtr="0">
            <a:noAutofit/>
          </a:bodyPr>
          <a:lstStyle/>
          <a:p>
            <a:pPr algn="ctr">
              <a:lnSpc>
                <a:spcPct val="120000"/>
              </a:lnSpc>
            </a:pPr>
            <a:r>
              <a:rPr lang="zh-CN" altLang="en-US" sz="2800" noProof="0" dirty="0">
                <a:solidFill>
                  <a:schemeClr val="bg2">
                    <a:lumMod val="25000"/>
                  </a:schemeClr>
                </a:solidFill>
                <a:latin typeface="微软雅黑" pitchFamily="34" charset="-122"/>
                <a:ea typeface="微软雅黑" pitchFamily="34" charset="-122"/>
                <a:sym typeface="+mn-ea"/>
              </a:rPr>
              <a:t> 发展与社会背景不可分离。</a:t>
            </a:r>
            <a:endParaRPr kumimoji="0" lang="zh-CN" altLang="en-US" sz="2800" kern="1200" cap="none" spc="0" normalizeH="0" baseline="0" noProof="0" dirty="0">
              <a:solidFill>
                <a:schemeClr val="bg2">
                  <a:lumMod val="25000"/>
                </a:schemeClr>
              </a:solidFill>
              <a:latin typeface="微软雅黑" pitchFamily="34" charset="-122"/>
              <a:ea typeface="微软雅黑" pitchFamily="34" charset="-122"/>
              <a:cs typeface="+mn-cs"/>
            </a:endParaRPr>
          </a:p>
          <a:p>
            <a:pPr algn="ctr">
              <a:lnSpc>
                <a:spcPct val="120000"/>
              </a:lnSpc>
            </a:pPr>
            <a:endParaRPr kumimoji="0" lang="zh-CN" altLang="en-US" sz="2800" kern="1200" cap="none" spc="0" normalizeH="0" baseline="0" noProof="0" dirty="0">
              <a:solidFill>
                <a:schemeClr val="bg2">
                  <a:lumMod val="25000"/>
                </a:schemeClr>
              </a:solidFill>
              <a:latin typeface="微软雅黑" pitchFamily="34" charset="-122"/>
              <a:ea typeface="微软雅黑" pitchFamily="34" charset="-122"/>
              <a:cs typeface="+mn-cs"/>
              <a:sym typeface="Arial" panose="020B0604020202020204" pitchFamily="34" charset="0"/>
            </a:endParaRPr>
          </a:p>
        </p:txBody>
      </p:sp>
      <p:sp>
        <p:nvSpPr>
          <p:cNvPr id="17" name="文本框 16"/>
          <p:cNvSpPr txBox="1"/>
          <p:nvPr>
            <p:custDataLst>
              <p:tags r:id="rId10"/>
            </p:custDataLst>
          </p:nvPr>
        </p:nvSpPr>
        <p:spPr>
          <a:xfrm>
            <a:off x="1254760" y="5459730"/>
            <a:ext cx="3387725" cy="1089660"/>
          </a:xfrm>
          <a:prstGeom prst="rect">
            <a:avLst/>
          </a:prstGeom>
          <a:noFill/>
        </p:spPr>
        <p:txBody>
          <a:bodyPr wrap="square" lIns="90000" tIns="46800" rIns="90000" bIns="46800" rtlCol="0" anchor="t" anchorCtr="0">
            <a:noAutofit/>
          </a:bodyPr>
          <a:lstStyle/>
          <a:p>
            <a:pPr algn="ctr">
              <a:lnSpc>
                <a:spcPct val="120000"/>
              </a:lnSpc>
            </a:pPr>
            <a:r>
              <a:rPr lang="zh-CN" altLang="en-US" sz="2800" noProof="0" dirty="0">
                <a:solidFill>
                  <a:schemeClr val="bg2">
                    <a:lumMod val="25000"/>
                  </a:schemeClr>
                </a:solidFill>
                <a:latin typeface="微软雅黑" pitchFamily="34" charset="-122"/>
                <a:ea typeface="微软雅黑" pitchFamily="34" charset="-122"/>
                <a:sym typeface="+mn-ea"/>
              </a:rPr>
              <a:t>学习能引导发展。</a:t>
            </a:r>
            <a:endParaRPr lang="zh-CN" altLang="en-US" sz="2800" noProof="0" dirty="0">
              <a:solidFill>
                <a:schemeClr val="bg2">
                  <a:lumMod val="25000"/>
                </a:schemeClr>
              </a:solidFill>
              <a:latin typeface="微软雅黑" pitchFamily="34" charset="-122"/>
              <a:ea typeface="微软雅黑" pitchFamily="34" charset="-122"/>
              <a:sym typeface="+mn-ea"/>
            </a:endParaRPr>
          </a:p>
        </p:txBody>
      </p:sp>
      <p:sp>
        <p:nvSpPr>
          <p:cNvPr id="18" name="MH_SubTitle_4"/>
          <p:cNvSpPr/>
          <p:nvPr>
            <p:custDataLst>
              <p:tags r:id="rId11"/>
            </p:custDataLst>
          </p:nvPr>
        </p:nvSpPr>
        <p:spPr bwMode="auto">
          <a:xfrm>
            <a:off x="5168900" y="5147945"/>
            <a:ext cx="3469640" cy="1224280"/>
          </a:xfrm>
          <a:prstGeom prst="rect">
            <a:avLst/>
          </a:prstGeom>
          <a:noFill/>
          <a:ln w="19050">
            <a:solidFill>
              <a:srgbClr val="FAA3AB"/>
            </a:solidFill>
          </a:ln>
        </p:spPr>
        <p:style>
          <a:lnRef idx="2">
            <a:srgbClr val="7E8CC1">
              <a:shade val="50000"/>
            </a:srgbClr>
          </a:lnRef>
          <a:fillRef idx="1">
            <a:srgbClr val="7E8CC1"/>
          </a:fillRef>
          <a:effectRef idx="0">
            <a:srgbClr val="7E8CC1"/>
          </a:effectRef>
          <a:fontRef idx="minor">
            <a:srgbClr val="FFFFFF"/>
          </a:fontRef>
        </p:style>
        <p:txBody>
          <a:bodyPr wrap="square" lIns="90000" tIns="46800" rIns="90000" bIns="46800" anchor="ctr" anchorCtr="0">
            <a:normAutofit/>
          </a:bodyPr>
          <a:lstStyle/>
          <a:p>
            <a:pPr algn="ctr">
              <a:lnSpc>
                <a:spcPct val="120000"/>
              </a:lnSpc>
            </a:pPr>
            <a:endParaRPr lang="ko-KR" altLang="en-US" dirty="0">
              <a:solidFill>
                <a:srgbClr val="7E8CC1"/>
              </a:solidFill>
              <a:sym typeface="Arial" panose="020B0604020202020204" pitchFamily="34" charset="0"/>
            </a:endParaRPr>
          </a:p>
        </p:txBody>
      </p:sp>
      <p:sp>
        <p:nvSpPr>
          <p:cNvPr id="21" name="MH_Other_4"/>
          <p:cNvSpPr/>
          <p:nvPr>
            <p:custDataLst>
              <p:tags r:id="rId12"/>
            </p:custDataLst>
          </p:nvPr>
        </p:nvSpPr>
        <p:spPr>
          <a:xfrm>
            <a:off x="7724089" y="4995473"/>
            <a:ext cx="597840" cy="538241"/>
          </a:xfrm>
          <a:custGeom>
            <a:avLst/>
            <a:gdLst>
              <a:gd name="connsiteX0" fmla="*/ 28344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4 w 509451"/>
              <a:gd name="connsiteY8" fmla="*/ 361109 h 459661"/>
              <a:gd name="connsiteX9" fmla="*/ 0 w 509451"/>
              <a:gd name="connsiteY9" fmla="*/ 332765 h 459661"/>
              <a:gd name="connsiteX10" fmla="*/ 0 w 509451"/>
              <a:gd name="connsiteY10" fmla="*/ 28344 h 459661"/>
              <a:gd name="connsiteX11" fmla="*/ 28344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4"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4" y="361109"/>
                </a:lnTo>
                <a:cubicBezTo>
                  <a:pt x="12690" y="361109"/>
                  <a:pt x="0" y="348419"/>
                  <a:pt x="0" y="332765"/>
                </a:cubicBezTo>
                <a:lnTo>
                  <a:pt x="0" y="28344"/>
                </a:lnTo>
                <a:cubicBezTo>
                  <a:pt x="0" y="12690"/>
                  <a:pt x="12690" y="0"/>
                  <a:pt x="28344" y="0"/>
                </a:cubicBezTo>
                <a:close/>
              </a:path>
            </a:pathLst>
          </a:custGeom>
          <a:solidFill>
            <a:srgbClr val="FAA3AB"/>
          </a:solidFill>
          <a:ln>
            <a:noFill/>
          </a:ln>
        </p:spPr>
        <p:style>
          <a:lnRef idx="2">
            <a:srgbClr val="7E8CC1">
              <a:shade val="50000"/>
            </a:srgbClr>
          </a:lnRef>
          <a:fillRef idx="1">
            <a:srgbClr val="7E8CC1"/>
          </a:fillRef>
          <a:effectRef idx="0">
            <a:srgbClr val="7E8CC1"/>
          </a:effectRef>
          <a:fontRef idx="minor">
            <a:srgbClr val="FFFFFF"/>
          </a:fontRef>
        </p:style>
        <p:txBody>
          <a:bodyPr wrap="square" lIns="90000" tIns="46800" rIns="90000" bIns="46800" anchor="t" anchorCtr="0">
            <a:normAutofit/>
          </a:bodyPr>
          <a:lstStyle/>
          <a:p>
            <a:pPr algn="ctr">
              <a:defRPr/>
            </a:pPr>
            <a:r>
              <a:rPr lang="en-US" altLang="zh-CN" sz="2000" dirty="0">
                <a:solidFill>
                  <a:srgbClr val="FFFFFF"/>
                </a:solidFill>
                <a:sym typeface="Arial" panose="020B0604020202020204" pitchFamily="34" charset="0"/>
              </a:rPr>
              <a:t>04</a:t>
            </a:r>
            <a:endParaRPr lang="zh-CN" altLang="en-US" sz="2000" dirty="0">
              <a:solidFill>
                <a:srgbClr val="FFFFFF"/>
              </a:solidFill>
              <a:sym typeface="Arial" panose="020B0604020202020204" pitchFamily="34" charset="0"/>
            </a:endParaRPr>
          </a:p>
        </p:txBody>
      </p:sp>
      <p:sp>
        <p:nvSpPr>
          <p:cNvPr id="22" name="文本框 21"/>
          <p:cNvSpPr txBox="1"/>
          <p:nvPr>
            <p:custDataLst>
              <p:tags r:id="rId13"/>
            </p:custDataLst>
          </p:nvPr>
        </p:nvSpPr>
        <p:spPr>
          <a:xfrm>
            <a:off x="5351145" y="5212715"/>
            <a:ext cx="3151505" cy="1089660"/>
          </a:xfrm>
          <a:prstGeom prst="rect">
            <a:avLst/>
          </a:prstGeom>
          <a:noFill/>
        </p:spPr>
        <p:txBody>
          <a:bodyPr wrap="square" lIns="90000" tIns="46800" rIns="90000" bIns="46800" rtlCol="0" anchor="t" anchorCtr="0"/>
          <a:lstStyle/>
          <a:p>
            <a:pPr algn="ctr">
              <a:lnSpc>
                <a:spcPct val="120000"/>
              </a:lnSpc>
            </a:pPr>
            <a:r>
              <a:rPr lang="zh-CN" altLang="en-US" sz="2800" noProof="0" dirty="0">
                <a:solidFill>
                  <a:schemeClr val="bg2">
                    <a:lumMod val="25000"/>
                  </a:schemeClr>
                </a:solidFill>
                <a:latin typeface="微软雅黑" pitchFamily="34" charset="-122"/>
                <a:ea typeface="微软雅黑" pitchFamily="34" charset="-122"/>
                <a:sym typeface="+mn-ea"/>
              </a:rPr>
              <a:t>语言在心理发展中起关键作用。</a:t>
            </a:r>
            <a:endParaRPr lang="zh-CN" altLang="en-US" sz="2800" noProof="0" dirty="0">
              <a:solidFill>
                <a:schemeClr val="bg2">
                  <a:lumMod val="25000"/>
                </a:schemeClr>
              </a:solidFill>
              <a:latin typeface="微软雅黑" pitchFamily="34" charset="-122"/>
              <a:ea typeface="微软雅黑" pitchFamily="34" charset="-122"/>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705485" y="1111250"/>
            <a:ext cx="10523220" cy="5365115"/>
            <a:chOff x="2153" y="3264"/>
            <a:chExt cx="15059" cy="6857"/>
          </a:xfrm>
        </p:grpSpPr>
        <p:sp>
          <p:nvSpPr>
            <p:cNvPr id="2" name="矩形 1"/>
            <p:cNvSpPr/>
            <p:nvPr/>
          </p:nvSpPr>
          <p:spPr>
            <a:xfrm>
              <a:off x="2168" y="3287"/>
              <a:ext cx="15045" cy="683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直角三角形 5"/>
            <p:cNvSpPr/>
            <p:nvPr/>
          </p:nvSpPr>
          <p:spPr>
            <a:xfrm>
              <a:off x="2153" y="8619"/>
              <a:ext cx="2422" cy="1481"/>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直角三角形 6"/>
            <p:cNvSpPr/>
            <p:nvPr/>
          </p:nvSpPr>
          <p:spPr>
            <a:xfrm rot="10800000">
              <a:off x="14772" y="3264"/>
              <a:ext cx="2422" cy="1481"/>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9458" name="标题 1"/>
          <p:cNvSpPr>
            <a:spLocks noGrp="1"/>
          </p:cNvSpPr>
          <p:nvPr>
            <p:ph type="title"/>
          </p:nvPr>
        </p:nvSpPr>
        <p:spPr>
          <a:xfrm>
            <a:off x="1527175" y="41275"/>
            <a:ext cx="10515600" cy="1325563"/>
          </a:xfrm>
        </p:spPr>
        <p:txBody>
          <a:bodyPr vert="horz" wrap="square" lIns="91440" tIns="45720" rIns="91440" bIns="45720" anchor="ctr" anchorCtr="0"/>
          <a:p>
            <a:pPr defTabSz="914400">
              <a:buNone/>
            </a:pPr>
            <a:r>
              <a:rPr lang="zh-CN" altLang="en-US" kern="1200" dirty="0">
                <a:solidFill>
                  <a:schemeClr val="accent5">
                    <a:lumMod val="50000"/>
                  </a:schemeClr>
                </a:solidFill>
                <a:latin typeface="黑体" charset="0"/>
                <a:ea typeface="黑体" charset="0"/>
                <a:cs typeface="黑体" charset="0"/>
              </a:rPr>
              <a:t>一、 心理学流派与幼儿园课程</a:t>
            </a:r>
            <a:endParaRPr lang="zh-CN" altLang="en-US" kern="1200" dirty="0">
              <a:solidFill>
                <a:schemeClr val="accent5">
                  <a:lumMod val="50000"/>
                </a:schemeClr>
              </a:solidFill>
              <a:latin typeface="黑体" charset="0"/>
              <a:ea typeface="黑体" charset="0"/>
              <a:cs typeface="黑体" charset="0"/>
            </a:endParaRPr>
          </a:p>
        </p:txBody>
      </p:sp>
      <p:sp>
        <p:nvSpPr>
          <p:cNvPr id="3" name="文本框 2"/>
          <p:cNvSpPr txBox="1"/>
          <p:nvPr/>
        </p:nvSpPr>
        <p:spPr>
          <a:xfrm>
            <a:off x="1619885" y="2296795"/>
            <a:ext cx="9171940" cy="3707765"/>
          </a:xfrm>
          <a:prstGeom prst="rect">
            <a:avLst/>
          </a:prstGeom>
          <a:noFill/>
        </p:spPr>
        <p:txBody>
          <a:bodyPr wrap="square" rtlCol="0">
            <a:spAutoFit/>
          </a:bodyPr>
          <a:lstStyle/>
          <a:p>
            <a:pPr marR="0" indent="457200" defTabSz="914400" eaLnBrk="1" fontAlgn="auto" hangingPunct="1">
              <a:lnSpc>
                <a:spcPts val="4700"/>
              </a:lnSpc>
              <a:spcBef>
                <a:spcPts val="0"/>
              </a:spcBef>
              <a:spcAft>
                <a:spcPts val="0"/>
              </a:spcAft>
              <a:buClrTx/>
              <a:buSzTx/>
              <a:buFontTx/>
              <a:buNone/>
              <a:defRPr/>
            </a:pPr>
            <a:r>
              <a:rPr kumimoji="0" lang="zh-CN" altLang="en-US" sz="2800" kern="1200" cap="none" spc="0" normalizeH="0" baseline="0" noProof="0" dirty="0">
                <a:solidFill>
                  <a:schemeClr val="bg2">
                    <a:lumMod val="25000"/>
                  </a:schemeClr>
                </a:solidFill>
                <a:latin typeface="微软雅黑" pitchFamily="34" charset="-122"/>
                <a:ea typeface="微软雅黑" pitchFamily="34" charset="-122"/>
                <a:cs typeface="+mn-cs"/>
              </a:rPr>
              <a:t>儿童的任何一个行为都是有两个水平的。</a:t>
            </a:r>
            <a:endParaRPr kumimoji="0" lang="en-US" altLang="zh-CN" sz="28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indent="457200" defTabSz="914400" eaLnBrk="1" fontAlgn="auto" hangingPunct="1">
              <a:lnSpc>
                <a:spcPts val="4700"/>
              </a:lnSpc>
              <a:spcBef>
                <a:spcPts val="0"/>
              </a:spcBef>
              <a:spcAft>
                <a:spcPts val="0"/>
              </a:spcAft>
              <a:buClrTx/>
              <a:buSzTx/>
              <a:buFontTx/>
              <a:buNone/>
              <a:defRPr/>
            </a:pPr>
            <a:r>
              <a:rPr kumimoji="0" lang="zh-CN" altLang="en-US" sz="2800" kern="1200" cap="none" spc="0" normalizeH="0" baseline="0" noProof="0" dirty="0">
                <a:solidFill>
                  <a:schemeClr val="bg2">
                    <a:lumMod val="25000"/>
                  </a:schemeClr>
                </a:solidFill>
                <a:latin typeface="微软雅黑" pitchFamily="34" charset="-122"/>
                <a:ea typeface="微软雅黑" pitchFamily="34" charset="-122"/>
                <a:cs typeface="+mn-cs"/>
              </a:rPr>
              <a:t>较低水平的行为是儿童的独立行为，即儿童能独自完成的或自己知道的事物；较高水平的行为是儿童在帮助之下能够达到的行为，因此被称为帮助行为。</a:t>
            </a:r>
            <a:endParaRPr kumimoji="0" lang="en-US" altLang="zh-CN" sz="28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indent="457200" defTabSz="914400" eaLnBrk="1" fontAlgn="auto" hangingPunct="1">
              <a:lnSpc>
                <a:spcPts val="4700"/>
              </a:lnSpc>
              <a:spcBef>
                <a:spcPts val="0"/>
              </a:spcBef>
              <a:spcAft>
                <a:spcPts val="0"/>
              </a:spcAft>
              <a:buClrTx/>
              <a:buSzTx/>
              <a:buFontTx/>
              <a:buNone/>
              <a:defRPr/>
            </a:pPr>
            <a:r>
              <a:rPr kumimoji="0" lang="zh-CN" altLang="en-US" sz="2800" kern="1200" cap="none" spc="0" normalizeH="0" baseline="0" noProof="0" dirty="0">
                <a:solidFill>
                  <a:schemeClr val="bg2">
                    <a:lumMod val="25000"/>
                  </a:schemeClr>
                </a:solidFill>
                <a:latin typeface="微软雅黑" pitchFamily="34" charset="-122"/>
                <a:ea typeface="微软雅黑" pitchFamily="34" charset="-122"/>
                <a:cs typeface="+mn-cs"/>
              </a:rPr>
              <a:t>这两个行为水平之间构成了一个区域，在这个区域之内有若干程度的行为水平，这个区域就是最近发展区。</a:t>
            </a:r>
            <a:endParaRPr kumimoji="0" lang="zh-CN" altLang="en-US" sz="2800" kern="1200" cap="none" spc="0" normalizeH="0" baseline="0" noProof="0" dirty="0">
              <a:solidFill>
                <a:schemeClr val="bg2">
                  <a:lumMod val="25000"/>
                </a:schemeClr>
              </a:solidFill>
              <a:latin typeface="微软雅黑" pitchFamily="34" charset="-122"/>
              <a:ea typeface="微软雅黑" pitchFamily="34" charset="-122"/>
              <a:cs typeface="+mn-cs"/>
            </a:endParaRPr>
          </a:p>
        </p:txBody>
      </p:sp>
      <p:sp>
        <p:nvSpPr>
          <p:cNvPr id="5" name="矩形 4"/>
          <p:cNvSpPr/>
          <p:nvPr/>
        </p:nvSpPr>
        <p:spPr>
          <a:xfrm>
            <a:off x="1263650" y="1277620"/>
            <a:ext cx="8947785" cy="95313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5">
                    <a:lumMod val="75000"/>
                  </a:schemeClr>
                </a:solidFill>
                <a:effectLst/>
                <a:uLnTx/>
                <a:uFillTx/>
                <a:latin typeface="微软雅黑" pitchFamily="34" charset="-122"/>
                <a:ea typeface="微软雅黑" pitchFamily="34" charset="-122"/>
                <a:cs typeface="+mn-cs"/>
              </a:rPr>
              <a:t>最近发展区事实上是指儿童实际心理年龄与其依靠帮助解决问题所能达到的水平中间的差异。</a:t>
            </a:r>
            <a:endParaRPr kumimoji="0" lang="zh-CN" altLang="en-US" sz="2800" b="1" i="0" u="none" strike="noStrike" kern="1200" cap="none" spc="0" normalizeH="0" baseline="0" noProof="0" dirty="0">
              <a:ln>
                <a:noFill/>
              </a:ln>
              <a:solidFill>
                <a:schemeClr val="accent5">
                  <a:lumMod val="75000"/>
                </a:schemeClr>
              </a:solidFill>
              <a:effectLst/>
              <a:uLnTx/>
              <a:uFillTx/>
              <a:latin typeface="微软雅黑" pitchFamily="34" charset="-122"/>
              <a:ea typeface="微软雅黑" pitchFamily="34" charset="-122"/>
              <a:cs typeface="+mn-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标题 1"/>
          <p:cNvSpPr>
            <a:spLocks noGrp="1"/>
          </p:cNvSpPr>
          <p:nvPr>
            <p:ph type="title"/>
          </p:nvPr>
        </p:nvSpPr>
        <p:spPr>
          <a:xfrm>
            <a:off x="1014730" y="41275"/>
            <a:ext cx="10515600" cy="1325563"/>
          </a:xfrm>
        </p:spPr>
        <p:txBody>
          <a:bodyPr vert="horz" wrap="square" lIns="91440" tIns="45720" rIns="91440" bIns="45720" anchor="ctr" anchorCtr="0"/>
          <a:p>
            <a:pPr defTabSz="914400">
              <a:buNone/>
            </a:pPr>
            <a:r>
              <a:rPr lang="zh-CN" altLang="en-US" kern="1200" dirty="0">
                <a:solidFill>
                  <a:schemeClr val="accent5">
                    <a:lumMod val="50000"/>
                  </a:schemeClr>
                </a:solidFill>
                <a:latin typeface="黑体" charset="0"/>
                <a:ea typeface="黑体" charset="0"/>
                <a:cs typeface="黑体" charset="0"/>
              </a:rPr>
              <a:t>一、 心理学流派与幼儿园课程</a:t>
            </a:r>
            <a:endParaRPr lang="zh-CN" altLang="en-US" kern="1200" dirty="0">
              <a:solidFill>
                <a:schemeClr val="accent5">
                  <a:lumMod val="50000"/>
                </a:schemeClr>
              </a:solidFill>
              <a:latin typeface="黑体" charset="0"/>
              <a:ea typeface="黑体" charset="0"/>
              <a:cs typeface="黑体" charset="0"/>
            </a:endParaRPr>
          </a:p>
        </p:txBody>
      </p:sp>
      <p:sp>
        <p:nvSpPr>
          <p:cNvPr id="5" name="矩形 4"/>
          <p:cNvSpPr/>
          <p:nvPr/>
        </p:nvSpPr>
        <p:spPr>
          <a:xfrm>
            <a:off x="1697038" y="1090295"/>
            <a:ext cx="1830388" cy="52197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2">
                    <a:lumMod val="75000"/>
                  </a:schemeClr>
                </a:solidFill>
                <a:effectLst/>
                <a:uLnTx/>
                <a:uFillTx/>
                <a:latin typeface="微软雅黑" pitchFamily="34" charset="-122"/>
                <a:ea typeface="微软雅黑" pitchFamily="34" charset="-122"/>
                <a:cs typeface="+mn-cs"/>
              </a:rPr>
              <a:t>鹰架教学</a:t>
            </a:r>
            <a:endParaRPr kumimoji="0" lang="zh-CN" altLang="en-US" sz="2800" b="1" i="0" u="none" strike="noStrike" kern="1200" cap="none" spc="0" normalizeH="0" baseline="0" noProof="0" dirty="0">
              <a:ln>
                <a:noFill/>
              </a:ln>
              <a:solidFill>
                <a:schemeClr val="accent2">
                  <a:lumMod val="75000"/>
                </a:schemeClr>
              </a:solidFill>
              <a:effectLst/>
              <a:uLnTx/>
              <a:uFillTx/>
              <a:latin typeface="微软雅黑" pitchFamily="34" charset="-122"/>
              <a:ea typeface="微软雅黑" pitchFamily="34" charset="-122"/>
              <a:cs typeface="+mn-cs"/>
            </a:endParaRPr>
          </a:p>
        </p:txBody>
      </p:sp>
      <p:grpSp>
        <p:nvGrpSpPr>
          <p:cNvPr id="8" name="组合 7"/>
          <p:cNvGrpSpPr/>
          <p:nvPr/>
        </p:nvGrpSpPr>
        <p:grpSpPr>
          <a:xfrm>
            <a:off x="689610" y="2004060"/>
            <a:ext cx="5061585" cy="4346575"/>
            <a:chOff x="1283" y="3314"/>
            <a:chExt cx="7971" cy="6845"/>
          </a:xfrm>
        </p:grpSpPr>
        <p:sp>
          <p:nvSpPr>
            <p:cNvPr id="2" name="矩形 1"/>
            <p:cNvSpPr/>
            <p:nvPr/>
          </p:nvSpPr>
          <p:spPr>
            <a:xfrm>
              <a:off x="1283" y="3314"/>
              <a:ext cx="7968" cy="6826"/>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endParaRPr lang="zh-CN" altLang="en-US"/>
            </a:p>
          </p:txBody>
        </p:sp>
        <p:sp>
          <p:nvSpPr>
            <p:cNvPr id="7" name="直角三角形 6"/>
            <p:cNvSpPr/>
            <p:nvPr/>
          </p:nvSpPr>
          <p:spPr>
            <a:xfrm>
              <a:off x="1303" y="8585"/>
              <a:ext cx="1692" cy="1574"/>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直角三角形 8"/>
            <p:cNvSpPr/>
            <p:nvPr/>
          </p:nvSpPr>
          <p:spPr>
            <a:xfrm rot="10800000">
              <a:off x="7562" y="3315"/>
              <a:ext cx="1692" cy="1574"/>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 name="文本框 9"/>
          <p:cNvSpPr txBox="1"/>
          <p:nvPr/>
        </p:nvSpPr>
        <p:spPr>
          <a:xfrm>
            <a:off x="1116965" y="2485390"/>
            <a:ext cx="4297045" cy="3663950"/>
          </a:xfrm>
          <a:prstGeom prst="rect">
            <a:avLst/>
          </a:prstGeom>
          <a:noFill/>
        </p:spPr>
        <p:txBody>
          <a:bodyPr wrap="square" rtlCol="0">
            <a:spAutoFit/>
          </a:bodyPr>
          <a:p>
            <a:pPr marR="0" indent="457200" defTabSz="914400" eaLnBrk="1" fontAlgn="auto" hangingPunct="1">
              <a:lnSpc>
                <a:spcPts val="3500"/>
              </a:lnSpc>
              <a:spcBef>
                <a:spcPts val="0"/>
              </a:spcBef>
              <a:spcAft>
                <a:spcPts val="0"/>
              </a:spcAft>
              <a:buClrTx/>
              <a:buSzTx/>
              <a:buFontTx/>
              <a:buNone/>
              <a:defRPr/>
            </a:pPr>
            <a:r>
              <a:rPr lang="zh-CN" altLang="en-US" sz="2800" noProof="0" dirty="0">
                <a:solidFill>
                  <a:schemeClr val="bg2">
                    <a:lumMod val="25000"/>
                  </a:schemeClr>
                </a:solidFill>
                <a:latin typeface="微软雅黑" pitchFamily="34" charset="-122"/>
                <a:ea typeface="微软雅黑" pitchFamily="34" charset="-122"/>
                <a:sym typeface="+mn-ea"/>
              </a:rPr>
              <a:t>“鹰架教学”是指为儿童提供教学，并逐步转化为提供外部支持的过程。</a:t>
            </a:r>
            <a:endParaRPr kumimoji="0" lang="en-US" altLang="zh-CN" sz="28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indent="457200" defTabSz="914400" eaLnBrk="1" fontAlgn="auto" hangingPunct="1">
              <a:lnSpc>
                <a:spcPts val="3500"/>
              </a:lnSpc>
              <a:spcBef>
                <a:spcPts val="0"/>
              </a:spcBef>
              <a:spcAft>
                <a:spcPts val="0"/>
              </a:spcAft>
              <a:buClrTx/>
              <a:buSzTx/>
              <a:buFontTx/>
              <a:buNone/>
              <a:defRPr/>
            </a:pPr>
            <a:r>
              <a:rPr lang="zh-CN" altLang="en-US" sz="2800" noProof="0" dirty="0">
                <a:solidFill>
                  <a:schemeClr val="bg2">
                    <a:lumMod val="25000"/>
                  </a:schemeClr>
                </a:solidFill>
                <a:latin typeface="微软雅黑" pitchFamily="34" charset="-122"/>
                <a:ea typeface="微软雅黑" pitchFamily="34" charset="-122"/>
                <a:sym typeface="+mn-ea"/>
              </a:rPr>
              <a:t>为学习者提供一个在最近发展区内的鹰架，能够使学习者的行为达到一个更高的水平。</a:t>
            </a:r>
            <a:endParaRPr kumimoji="0" lang="en-US" altLang="zh-CN" sz="2800" kern="1200" cap="none" spc="0" normalizeH="0" baseline="0" noProof="0" dirty="0">
              <a:solidFill>
                <a:schemeClr val="bg2">
                  <a:lumMod val="25000"/>
                </a:schemeClr>
              </a:solidFill>
              <a:latin typeface="微软雅黑" pitchFamily="34" charset="-122"/>
              <a:ea typeface="微软雅黑" pitchFamily="34" charset="-122"/>
              <a:cs typeface="+mn-cs"/>
            </a:endParaRPr>
          </a:p>
          <a:p>
            <a:endParaRPr kumimoji="0" lang="en-US" altLang="zh-CN" sz="2800" kern="1200" cap="none" spc="0" normalizeH="0" baseline="0" noProof="0" dirty="0">
              <a:solidFill>
                <a:schemeClr val="bg2">
                  <a:lumMod val="25000"/>
                </a:schemeClr>
              </a:solidFill>
              <a:latin typeface="微软雅黑" pitchFamily="34" charset="-122"/>
              <a:ea typeface="微软雅黑" pitchFamily="34" charset="-122"/>
              <a:cs typeface="+mn-cs"/>
            </a:endParaRPr>
          </a:p>
        </p:txBody>
      </p:sp>
      <p:grpSp>
        <p:nvGrpSpPr>
          <p:cNvPr id="16" name="组合 15"/>
          <p:cNvGrpSpPr/>
          <p:nvPr/>
        </p:nvGrpSpPr>
        <p:grpSpPr>
          <a:xfrm>
            <a:off x="6438265" y="2011045"/>
            <a:ext cx="5059680" cy="4342130"/>
            <a:chOff x="10139" y="3167"/>
            <a:chExt cx="7968" cy="6838"/>
          </a:xfrm>
        </p:grpSpPr>
        <p:sp>
          <p:nvSpPr>
            <p:cNvPr id="12" name="矩形 11"/>
            <p:cNvSpPr/>
            <p:nvPr/>
          </p:nvSpPr>
          <p:spPr>
            <a:xfrm>
              <a:off x="10139" y="3179"/>
              <a:ext cx="7968" cy="6826"/>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endParaRPr lang="zh-CN" altLang="en-US"/>
            </a:p>
          </p:txBody>
        </p:sp>
        <p:sp>
          <p:nvSpPr>
            <p:cNvPr id="15" name="矩形 14"/>
            <p:cNvSpPr/>
            <p:nvPr/>
          </p:nvSpPr>
          <p:spPr>
            <a:xfrm>
              <a:off x="10176" y="3167"/>
              <a:ext cx="532" cy="68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框 2"/>
          <p:cNvSpPr txBox="1"/>
          <p:nvPr/>
        </p:nvSpPr>
        <p:spPr>
          <a:xfrm>
            <a:off x="6842760" y="2097405"/>
            <a:ext cx="4666615" cy="4130675"/>
          </a:xfrm>
          <a:prstGeom prst="rect">
            <a:avLst/>
          </a:prstGeom>
          <a:noFill/>
        </p:spPr>
        <p:txBody>
          <a:bodyPr wrap="square" rtlCol="0">
            <a:spAutoFit/>
          </a:bodyPr>
          <a:lstStyle/>
          <a:p>
            <a:pPr marR="0" indent="457200" defTabSz="914400" eaLnBrk="1" fontAlgn="auto" hangingPunct="1">
              <a:lnSpc>
                <a:spcPts val="3500"/>
              </a:lnSpc>
              <a:spcBef>
                <a:spcPts val="0"/>
              </a:spcBef>
              <a:spcAft>
                <a:spcPts val="0"/>
              </a:spcAft>
              <a:buClrTx/>
              <a:buSzTx/>
              <a:buFontTx/>
              <a:buNone/>
              <a:defRPr/>
            </a:pPr>
            <a:r>
              <a:rPr kumimoji="0" lang="zh-CN" altLang="en-US" sz="2000" kern="1200" cap="none" spc="0" normalizeH="0" baseline="0" noProof="0" dirty="0">
                <a:solidFill>
                  <a:schemeClr val="bg2">
                    <a:lumMod val="25000"/>
                  </a:schemeClr>
                </a:solidFill>
                <a:latin typeface="微软雅黑" pitchFamily="34" charset="-122"/>
                <a:ea typeface="微软雅黑" pitchFamily="34" charset="-122"/>
                <a:cs typeface="+mn-cs"/>
              </a:rPr>
              <a:t>使用鹰架，并没有使任务本身发生变化，但是学习者借助别人给予的帮助，使原先所要做的事情变得简单了。逐渐地，给予的帮助减少了，而学习者的行为责任却增加了。</a:t>
            </a:r>
            <a:endParaRPr kumimoji="0" lang="zh-CN" altLang="en-US" sz="20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indent="457200" defTabSz="914400" eaLnBrk="1" fontAlgn="auto" hangingPunct="1">
              <a:lnSpc>
                <a:spcPts val="3500"/>
              </a:lnSpc>
              <a:spcBef>
                <a:spcPts val="0"/>
              </a:spcBef>
              <a:spcAft>
                <a:spcPts val="0"/>
              </a:spcAft>
              <a:buClrTx/>
              <a:buSzTx/>
              <a:buFontTx/>
              <a:buNone/>
              <a:defRPr/>
            </a:pPr>
            <a:r>
              <a:rPr kumimoji="0" lang="en-US" altLang="zh-CN" sz="2000" kern="1200" cap="none" spc="0" normalizeH="0" baseline="0" noProof="0" dirty="0">
                <a:solidFill>
                  <a:schemeClr val="bg2">
                    <a:lumMod val="25000"/>
                  </a:schemeClr>
                </a:solidFill>
                <a:latin typeface="微软雅黑" pitchFamily="34" charset="-122"/>
                <a:ea typeface="微软雅黑" pitchFamily="34" charset="-122"/>
                <a:cs typeface="+mn-cs"/>
              </a:rPr>
              <a:t> 教师是不可能在任何时候都能教给儿童任何事物的，</a:t>
            </a:r>
            <a:r>
              <a:rPr kumimoji="0" lang="en-US" altLang="zh-CN" sz="2000" kern="1200" cap="none" spc="0" normalizeH="0" baseline="0" noProof="0" dirty="0">
                <a:solidFill>
                  <a:schemeClr val="accent2">
                    <a:lumMod val="75000"/>
                  </a:schemeClr>
                </a:solidFill>
                <a:latin typeface="微软雅黑" pitchFamily="34" charset="-122"/>
                <a:ea typeface="微软雅黑" pitchFamily="34" charset="-122"/>
                <a:cs typeface="+mn-cs"/>
              </a:rPr>
              <a:t>有效的鹰架教学必须发生在儿童的最近发展区之内，即独立行为水平和帮助行为水平之间。</a:t>
            </a:r>
            <a:endParaRPr kumimoji="0" lang="en-US" altLang="zh-CN" sz="2000" kern="1200" cap="none" spc="0" normalizeH="0" baseline="0" noProof="0" dirty="0">
              <a:solidFill>
                <a:schemeClr val="accent2">
                  <a:lumMod val="75000"/>
                </a:schemeClr>
              </a:solidFill>
              <a:latin typeface="微软雅黑" pitchFamily="34" charset="-122"/>
              <a:ea typeface="微软雅黑" pitchFamily="34" charset="-122"/>
              <a:cs typeface="+mn-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1042035" y="2254250"/>
            <a:ext cx="10529570" cy="4034155"/>
            <a:chOff x="1641" y="2999"/>
            <a:chExt cx="16582" cy="6904"/>
          </a:xfrm>
        </p:grpSpPr>
        <p:sp>
          <p:nvSpPr>
            <p:cNvPr id="2" name="矩形 1"/>
            <p:cNvSpPr/>
            <p:nvPr/>
          </p:nvSpPr>
          <p:spPr>
            <a:xfrm>
              <a:off x="1641" y="2999"/>
              <a:ext cx="16583" cy="6905"/>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endParaRPr lang="zh-CN" altLang="en-US"/>
            </a:p>
          </p:txBody>
        </p:sp>
        <p:sp>
          <p:nvSpPr>
            <p:cNvPr id="7" name="矩形 6"/>
            <p:cNvSpPr/>
            <p:nvPr/>
          </p:nvSpPr>
          <p:spPr>
            <a:xfrm>
              <a:off x="17103" y="3039"/>
              <a:ext cx="1102" cy="68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1506" name="标题 1"/>
          <p:cNvSpPr>
            <a:spLocks noGrp="1"/>
          </p:cNvSpPr>
          <p:nvPr>
            <p:ph type="title"/>
          </p:nvPr>
        </p:nvSpPr>
        <p:spPr>
          <a:xfrm>
            <a:off x="1527175" y="41275"/>
            <a:ext cx="10515600" cy="1325563"/>
          </a:xfrm>
        </p:spPr>
        <p:txBody>
          <a:bodyPr vert="horz" wrap="square" lIns="91440" tIns="45720" rIns="91440" bIns="45720" anchor="ctr" anchorCtr="0"/>
          <a:p>
            <a:pPr defTabSz="914400">
              <a:buNone/>
            </a:pPr>
            <a:r>
              <a:rPr lang="zh-CN" altLang="en-US" kern="1200" dirty="0">
                <a:solidFill>
                  <a:schemeClr val="accent5">
                    <a:lumMod val="50000"/>
                  </a:schemeClr>
                </a:solidFill>
                <a:latin typeface="黑体" charset="0"/>
                <a:ea typeface="黑体" charset="0"/>
                <a:cs typeface="黑体" charset="0"/>
              </a:rPr>
              <a:t>一、 心理学流派与幼儿园课程</a:t>
            </a:r>
            <a:endParaRPr lang="zh-CN" altLang="en-US" kern="1200" dirty="0">
              <a:solidFill>
                <a:schemeClr val="accent5">
                  <a:lumMod val="50000"/>
                </a:schemeClr>
              </a:solidFill>
              <a:latin typeface="黑体" charset="0"/>
              <a:ea typeface="黑体" charset="0"/>
              <a:cs typeface="黑体" charset="0"/>
            </a:endParaRPr>
          </a:p>
        </p:txBody>
      </p:sp>
      <p:sp>
        <p:nvSpPr>
          <p:cNvPr id="3" name="文本框 2"/>
          <p:cNvSpPr txBox="1"/>
          <p:nvPr/>
        </p:nvSpPr>
        <p:spPr>
          <a:xfrm>
            <a:off x="1379855" y="2407285"/>
            <a:ext cx="9164320" cy="3322955"/>
          </a:xfrm>
          <a:prstGeom prst="rect">
            <a:avLst/>
          </a:prstGeom>
          <a:noFill/>
        </p:spPr>
        <p:txBody>
          <a:bodyPr wrap="square" rtlCol="0">
            <a:spAutoFit/>
          </a:bodyPr>
          <a:lstStyle/>
          <a:p>
            <a:pPr marR="0" defTabSz="914400" eaLnBrk="1" fontAlgn="auto" hangingPunct="1">
              <a:lnSpc>
                <a:spcPct val="150000"/>
              </a:lnSpc>
              <a:spcBef>
                <a:spcPts val="0"/>
              </a:spcBef>
              <a:spcAft>
                <a:spcPts val="0"/>
              </a:spcAft>
              <a:buClrTx/>
              <a:buSzTx/>
              <a:buFontTx/>
              <a:buNone/>
              <a:defRPr/>
            </a:pPr>
            <a:r>
              <a:rPr kumimoji="0" lang="zh-CN" altLang="en-US" sz="2800" kern="1200" cap="none" spc="0" normalizeH="0" baseline="0" noProof="0" dirty="0">
                <a:solidFill>
                  <a:schemeClr val="bg2">
                    <a:lumMod val="25000"/>
                  </a:schemeClr>
                </a:solidFill>
                <a:latin typeface="微软雅黑" pitchFamily="34" charset="-122"/>
                <a:ea typeface="微软雅黑" pitchFamily="34" charset="-122"/>
                <a:cs typeface="+mn-cs"/>
              </a:rPr>
              <a:t>“心理工具”是指能扩展心理能力，帮助儿童记忆、注意和解决问题的内在工具，例如语言和其他媒体。</a:t>
            </a:r>
            <a:endParaRPr kumimoji="0" lang="en-US" altLang="zh-CN" sz="28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defTabSz="914400" eaLnBrk="1" fontAlgn="auto" hangingPunct="1">
              <a:lnSpc>
                <a:spcPct val="150000"/>
              </a:lnSpc>
              <a:spcBef>
                <a:spcPts val="0"/>
              </a:spcBef>
              <a:spcAft>
                <a:spcPts val="0"/>
              </a:spcAft>
              <a:buClrTx/>
              <a:buSzTx/>
              <a:buFontTx/>
              <a:buNone/>
              <a:defRPr/>
            </a:pPr>
            <a:r>
              <a:rPr kumimoji="0" lang="zh-CN" altLang="en-US" sz="2800" kern="1200" cap="none" spc="0" normalizeH="0" baseline="0" noProof="0" dirty="0">
                <a:solidFill>
                  <a:schemeClr val="bg2">
                    <a:lumMod val="25000"/>
                  </a:schemeClr>
                </a:solidFill>
                <a:latin typeface="微软雅黑" pitchFamily="34" charset="-122"/>
                <a:ea typeface="微软雅黑" pitchFamily="34" charset="-122"/>
                <a:cs typeface="+mn-cs"/>
              </a:rPr>
              <a:t>在不同文化中，心理工具是不同的，是需要通过教学而传递的。</a:t>
            </a:r>
            <a:endParaRPr kumimoji="0" lang="en-US" altLang="zh-CN" sz="28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defTabSz="914400" eaLnBrk="1" fontAlgn="auto" hangingPunct="1">
              <a:lnSpc>
                <a:spcPct val="150000"/>
              </a:lnSpc>
              <a:spcBef>
                <a:spcPts val="0"/>
              </a:spcBef>
              <a:spcAft>
                <a:spcPts val="0"/>
              </a:spcAft>
              <a:buClrTx/>
              <a:buSzTx/>
              <a:buFontTx/>
              <a:buNone/>
              <a:defRPr/>
            </a:pPr>
            <a:r>
              <a:rPr kumimoji="0" lang="zh-CN" altLang="en-US" sz="2800" kern="1200" cap="none" spc="0" normalizeH="0" baseline="0" noProof="0" dirty="0">
                <a:solidFill>
                  <a:schemeClr val="bg2">
                    <a:lumMod val="25000"/>
                  </a:schemeClr>
                </a:solidFill>
                <a:latin typeface="微软雅黑" pitchFamily="34" charset="-122"/>
                <a:ea typeface="微软雅黑" pitchFamily="34" charset="-122"/>
                <a:cs typeface="+mn-cs"/>
              </a:rPr>
              <a:t>心理工具能帮助儿童把握自己的行为。</a:t>
            </a:r>
            <a:endParaRPr kumimoji="0" lang="zh-CN" altLang="en-US" sz="2800" kern="1200" cap="none" spc="0" normalizeH="0" baseline="0" noProof="0" dirty="0">
              <a:solidFill>
                <a:schemeClr val="bg2">
                  <a:lumMod val="25000"/>
                </a:schemeClr>
              </a:solidFill>
              <a:latin typeface="微软雅黑" pitchFamily="34" charset="-122"/>
              <a:ea typeface="微软雅黑" pitchFamily="34" charset="-122"/>
              <a:cs typeface="+mn-cs"/>
            </a:endParaRPr>
          </a:p>
        </p:txBody>
      </p:sp>
      <p:sp>
        <p:nvSpPr>
          <p:cNvPr id="5" name="矩形 4"/>
          <p:cNvSpPr/>
          <p:nvPr/>
        </p:nvSpPr>
        <p:spPr>
          <a:xfrm>
            <a:off x="1596073" y="1377315"/>
            <a:ext cx="1830388" cy="52197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accent5">
                    <a:lumMod val="75000"/>
                  </a:schemeClr>
                </a:solidFill>
                <a:effectLst/>
                <a:uLnTx/>
                <a:uFillTx/>
                <a:latin typeface="微软雅黑" pitchFamily="34" charset="-122"/>
                <a:ea typeface="微软雅黑" pitchFamily="34" charset="-122"/>
                <a:cs typeface="+mn-cs"/>
              </a:rPr>
              <a:t>心理工具</a:t>
            </a:r>
            <a:endParaRPr kumimoji="0" lang="zh-CN" altLang="en-US" sz="2800" b="1" i="0" u="none" strike="noStrike" kern="1200" cap="none" spc="0" normalizeH="0" baseline="0" noProof="0" dirty="0">
              <a:ln>
                <a:noFill/>
              </a:ln>
              <a:solidFill>
                <a:schemeClr val="accent5">
                  <a:lumMod val="75000"/>
                </a:schemeClr>
              </a:solidFill>
              <a:effectLst/>
              <a:uLnTx/>
              <a:uFillTx/>
              <a:latin typeface="微软雅黑" pitchFamily="34" charset="-122"/>
              <a:ea typeface="微软雅黑" pitchFamily="34" charset="-122"/>
              <a:cs typeface="+mn-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标题 1"/>
          <p:cNvSpPr>
            <a:spLocks noGrp="1"/>
          </p:cNvSpPr>
          <p:nvPr>
            <p:ph type="title"/>
          </p:nvPr>
        </p:nvSpPr>
        <p:spPr>
          <a:xfrm>
            <a:off x="602615" y="41275"/>
            <a:ext cx="10515600" cy="1325563"/>
          </a:xfrm>
        </p:spPr>
        <p:txBody>
          <a:bodyPr vert="horz" wrap="square" lIns="91440" tIns="45720" rIns="91440" bIns="45720" anchor="ctr" anchorCtr="0"/>
          <a:p>
            <a:pPr defTabSz="914400">
              <a:buNone/>
            </a:pPr>
            <a:r>
              <a:rPr lang="zh-CN" altLang="en-US" kern="1200" dirty="0">
                <a:solidFill>
                  <a:schemeClr val="accent5">
                    <a:lumMod val="50000"/>
                  </a:schemeClr>
                </a:solidFill>
                <a:latin typeface="黑体" charset="0"/>
                <a:ea typeface="黑体" charset="0"/>
                <a:cs typeface="黑体" charset="0"/>
              </a:rPr>
              <a:t>一、 心理学流派与幼儿园课程</a:t>
            </a:r>
            <a:endParaRPr lang="zh-CN" altLang="en-US" kern="1200" dirty="0">
              <a:solidFill>
                <a:schemeClr val="accent5">
                  <a:lumMod val="50000"/>
                </a:schemeClr>
              </a:solidFill>
              <a:latin typeface="黑体" charset="0"/>
              <a:ea typeface="黑体" charset="0"/>
              <a:cs typeface="黑体" charset="0"/>
            </a:endParaRPr>
          </a:p>
        </p:txBody>
      </p:sp>
      <p:sp>
        <p:nvSpPr>
          <p:cNvPr id="3" name="文本框 2"/>
          <p:cNvSpPr txBox="1"/>
          <p:nvPr/>
        </p:nvSpPr>
        <p:spPr>
          <a:xfrm>
            <a:off x="899795" y="1139190"/>
            <a:ext cx="10494010" cy="1437640"/>
          </a:xfrm>
          <a:prstGeom prst="rect">
            <a:avLst/>
          </a:prstGeom>
          <a:noFill/>
        </p:spPr>
        <p:txBody>
          <a:bodyPr wrap="square" rtlCol="0">
            <a:spAutoFit/>
          </a:bodyPr>
          <a:lstStyle/>
          <a:p>
            <a:pPr marR="0" defTabSz="914400" eaLnBrk="1" fontAlgn="auto" hangingPunct="1">
              <a:lnSpc>
                <a:spcPts val="3500"/>
              </a:lnSpc>
              <a:spcBef>
                <a:spcPts val="0"/>
              </a:spcBef>
              <a:spcAft>
                <a:spcPts val="0"/>
              </a:spcAft>
              <a:buClrTx/>
              <a:buSzTx/>
              <a:buFontTx/>
              <a:buNone/>
              <a:defRPr/>
            </a:pPr>
            <a:r>
              <a:rPr kumimoji="0" lang="en-US" altLang="zh-CN" sz="2800" kern="1200" cap="none" spc="0" normalizeH="0" baseline="0" noProof="0" dirty="0">
                <a:solidFill>
                  <a:schemeClr val="accent2">
                    <a:lumMod val="75000"/>
                  </a:schemeClr>
                </a:solidFill>
                <a:latin typeface="微软雅黑" pitchFamily="34" charset="-122"/>
                <a:ea typeface="微软雅黑" pitchFamily="34" charset="-122"/>
                <a:cs typeface="+mn-cs"/>
              </a:rPr>
              <a:t>(2) </a:t>
            </a:r>
            <a:r>
              <a:rPr kumimoji="0" lang="zh-CN" altLang="en-US" sz="2800" kern="1200" cap="none" spc="0" normalizeH="0" baseline="0" noProof="0" dirty="0">
                <a:solidFill>
                  <a:schemeClr val="accent2">
                    <a:lumMod val="75000"/>
                  </a:schemeClr>
                </a:solidFill>
                <a:latin typeface="微软雅黑" pitchFamily="34" charset="-122"/>
                <a:ea typeface="微软雅黑" pitchFamily="34" charset="-122"/>
                <a:cs typeface="+mn-cs"/>
              </a:rPr>
              <a:t>维果茨基理论对幼儿园课程设计、编制和实施的影响</a:t>
            </a:r>
            <a:endParaRPr kumimoji="0" lang="en-US" altLang="zh-CN" sz="2800" kern="1200" cap="none" spc="0" normalizeH="0" baseline="0" noProof="0" dirty="0">
              <a:solidFill>
                <a:schemeClr val="accent2">
                  <a:lumMod val="75000"/>
                </a:schemeClr>
              </a:solidFill>
              <a:latin typeface="微软雅黑" pitchFamily="34" charset="-122"/>
              <a:ea typeface="微软雅黑" pitchFamily="34" charset="-122"/>
              <a:cs typeface="+mn-cs"/>
            </a:endParaRPr>
          </a:p>
          <a:p>
            <a:pPr marR="0" defTabSz="914400" eaLnBrk="1" fontAlgn="auto" hangingPunct="1">
              <a:lnSpc>
                <a:spcPts val="3500"/>
              </a:lnSpc>
              <a:spcBef>
                <a:spcPts val="0"/>
              </a:spcBef>
              <a:spcAft>
                <a:spcPts val="0"/>
              </a:spcAft>
              <a:buClrTx/>
              <a:buSzTx/>
              <a:buFontTx/>
              <a:buNone/>
              <a:defRPr/>
            </a:pPr>
            <a:endParaRPr kumimoji="0" lang="zh-CN" altLang="en-US" sz="10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defTabSz="914400" eaLnBrk="1" fontAlgn="auto" hangingPunct="1">
              <a:lnSpc>
                <a:spcPts val="3500"/>
              </a:lnSpc>
              <a:spcBef>
                <a:spcPts val="0"/>
              </a:spcBef>
              <a:spcAft>
                <a:spcPts val="0"/>
              </a:spcAft>
              <a:buClrTx/>
              <a:buSzTx/>
              <a:buFontTx/>
              <a:buNone/>
              <a:defRPr/>
            </a:pPr>
            <a:r>
              <a:rPr kumimoji="0" lang="zh-CN" altLang="en-US" sz="2400" kern="1200" cap="none" spc="0" normalizeH="0" baseline="0" noProof="0" dirty="0">
                <a:solidFill>
                  <a:schemeClr val="bg2">
                    <a:lumMod val="25000"/>
                  </a:schemeClr>
                </a:solidFill>
                <a:latin typeface="微软雅黑" pitchFamily="34" charset="-122"/>
                <a:ea typeface="微软雅黑" pitchFamily="34" charset="-122"/>
                <a:cs typeface="+mn-cs"/>
              </a:rPr>
              <a:t>维果茨基学派的理论已对幼儿园课程的编制和实施产生了重要的影响：</a:t>
            </a:r>
            <a:endParaRPr kumimoji="0" lang="zh-CN" altLang="en-US" sz="2400" kern="1200" cap="none" spc="0" normalizeH="0" baseline="0" noProof="0" dirty="0">
              <a:solidFill>
                <a:schemeClr val="bg2">
                  <a:lumMod val="25000"/>
                </a:schemeClr>
              </a:solidFill>
              <a:latin typeface="微软雅黑" pitchFamily="34" charset="-122"/>
              <a:ea typeface="微软雅黑" pitchFamily="34" charset="-122"/>
              <a:cs typeface="+mn-cs"/>
            </a:endParaRPr>
          </a:p>
        </p:txBody>
      </p:sp>
      <p:sp>
        <p:nvSpPr>
          <p:cNvPr id="2" name="圆角矩形 1"/>
          <p:cNvSpPr/>
          <p:nvPr/>
        </p:nvSpPr>
        <p:spPr>
          <a:xfrm>
            <a:off x="852170" y="2823210"/>
            <a:ext cx="1948815" cy="3597275"/>
          </a:xfrm>
          <a:prstGeom prst="roundRect">
            <a:avLst/>
          </a:prstGeom>
        </p:spPr>
        <p:style>
          <a:lnRef idx="2">
            <a:schemeClr val="accent5"/>
          </a:lnRef>
          <a:fillRef idx="1">
            <a:schemeClr val="lt1"/>
          </a:fillRef>
          <a:effectRef idx="0">
            <a:schemeClr val="accent5"/>
          </a:effectRef>
          <a:fontRef idx="minor">
            <a:schemeClr val="dk1"/>
          </a:fontRef>
        </p:style>
        <p:txBody>
          <a:bodyPr rtlCol="0" anchor="ctr"/>
          <a:p>
            <a:pPr indent="457200" algn="l"/>
            <a:r>
              <a:rPr lang="zh-CN" altLang="en-US" sz="2400" noProof="0" dirty="0">
                <a:solidFill>
                  <a:schemeClr val="bg2">
                    <a:lumMod val="25000"/>
                  </a:schemeClr>
                </a:solidFill>
                <a:latin typeface="微软雅黑" pitchFamily="34" charset="-122"/>
                <a:ea typeface="微软雅黑" pitchFamily="34" charset="-122"/>
                <a:sym typeface="+mn-ea"/>
              </a:rPr>
              <a:t>幼儿园课程应该既能适合儿童的发展，又能对儿童的认知具有挑战性；</a:t>
            </a: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a:p>
            <a:pPr indent="457200" algn="l"/>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p:txBody>
      </p:sp>
      <p:sp>
        <p:nvSpPr>
          <p:cNvPr id="6" name="圆角矩形 5"/>
          <p:cNvSpPr/>
          <p:nvPr/>
        </p:nvSpPr>
        <p:spPr>
          <a:xfrm>
            <a:off x="8489315" y="2802255"/>
            <a:ext cx="1948815" cy="3597275"/>
          </a:xfrm>
          <a:prstGeom prst="roundRect">
            <a:avLst/>
          </a:prstGeom>
        </p:spPr>
        <p:style>
          <a:lnRef idx="2">
            <a:schemeClr val="accent5"/>
          </a:lnRef>
          <a:fillRef idx="1">
            <a:schemeClr val="lt1"/>
          </a:fillRef>
          <a:effectRef idx="0">
            <a:schemeClr val="accent5"/>
          </a:effectRef>
          <a:fontRef idx="minor">
            <a:schemeClr val="dk1"/>
          </a:fontRef>
        </p:style>
        <p:txBody>
          <a:bodyPr rtlCol="0" anchor="ctr"/>
          <a:p>
            <a:pPr indent="457200" algn="l"/>
            <a:r>
              <a:rPr lang="zh-CN" altLang="en-US" sz="2400" noProof="0" dirty="0">
                <a:solidFill>
                  <a:schemeClr val="bg2">
                    <a:lumMod val="25000"/>
                  </a:schemeClr>
                </a:solidFill>
                <a:latin typeface="微软雅黑" pitchFamily="34" charset="-122"/>
                <a:ea typeface="微软雅黑" pitchFamily="34" charset="-122"/>
                <a:sym typeface="+mn-ea"/>
              </a:rPr>
              <a:t>幼儿园课程还应该为儿童提供文化工具，帮助儿童适应所处的外部世界和文化情景。</a:t>
            </a: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p:txBody>
      </p:sp>
      <p:sp>
        <p:nvSpPr>
          <p:cNvPr id="8" name="圆角矩形 7"/>
          <p:cNvSpPr/>
          <p:nvPr/>
        </p:nvSpPr>
        <p:spPr>
          <a:xfrm>
            <a:off x="6042660" y="2816860"/>
            <a:ext cx="1948815" cy="3597275"/>
          </a:xfrm>
          <a:prstGeom prst="roundRect">
            <a:avLst/>
          </a:prstGeom>
        </p:spPr>
        <p:style>
          <a:lnRef idx="2">
            <a:schemeClr val="accent5"/>
          </a:lnRef>
          <a:fillRef idx="1">
            <a:schemeClr val="lt1"/>
          </a:fillRef>
          <a:effectRef idx="0">
            <a:schemeClr val="accent5"/>
          </a:effectRef>
          <a:fontRef idx="minor">
            <a:schemeClr val="dk1"/>
          </a:fontRef>
        </p:style>
        <p:txBody>
          <a:bodyPr rtlCol="0" anchor="ctr"/>
          <a:p>
            <a:pPr indent="457200" algn="l"/>
            <a:r>
              <a:rPr lang="zh-CN" altLang="en-US" sz="2400" noProof="0" dirty="0">
                <a:solidFill>
                  <a:schemeClr val="bg2">
                    <a:lumMod val="25000"/>
                  </a:schemeClr>
                </a:solidFill>
                <a:latin typeface="微软雅黑" pitchFamily="34" charset="-122"/>
                <a:ea typeface="微软雅黑" pitchFamily="34" charset="-122"/>
                <a:sym typeface="+mn-ea"/>
              </a:rPr>
              <a:t>幼儿园课程应该能够通过提供支持，对儿童的思维提出挑战，并使儿童获得成功；</a:t>
            </a: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p:txBody>
      </p:sp>
      <p:sp>
        <p:nvSpPr>
          <p:cNvPr id="9" name="圆角矩形 8"/>
          <p:cNvSpPr/>
          <p:nvPr/>
        </p:nvSpPr>
        <p:spPr>
          <a:xfrm>
            <a:off x="3459480" y="2806700"/>
            <a:ext cx="1948815" cy="3597275"/>
          </a:xfrm>
          <a:prstGeom prst="roundRect">
            <a:avLst/>
          </a:prstGeom>
        </p:spPr>
        <p:style>
          <a:lnRef idx="2">
            <a:schemeClr val="accent5"/>
          </a:lnRef>
          <a:fillRef idx="1">
            <a:schemeClr val="lt1"/>
          </a:fillRef>
          <a:effectRef idx="0">
            <a:schemeClr val="accent5"/>
          </a:effectRef>
          <a:fontRef idx="minor">
            <a:schemeClr val="dk1"/>
          </a:fontRef>
        </p:style>
        <p:txBody>
          <a:bodyPr rtlCol="0" anchor="ctr"/>
          <a:p>
            <a:pPr indent="457200" algn="l"/>
            <a:r>
              <a:rPr lang="zh-CN" altLang="en-US" sz="2400" noProof="0" dirty="0">
                <a:solidFill>
                  <a:schemeClr val="bg2">
                    <a:lumMod val="25000"/>
                  </a:schemeClr>
                </a:solidFill>
                <a:latin typeface="微软雅黑" pitchFamily="34" charset="-122"/>
                <a:ea typeface="微软雅黑" pitchFamily="34" charset="-122"/>
                <a:sym typeface="+mn-ea"/>
              </a:rPr>
              <a:t>幼儿园课程应该能够帮助儿童获得智慧的和社会交往的技能，特别重要的是获得语言的技能；</a:t>
            </a: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标题 1"/>
          <p:cNvSpPr>
            <a:spLocks noGrp="1"/>
          </p:cNvSpPr>
          <p:nvPr>
            <p:ph type="title"/>
          </p:nvPr>
        </p:nvSpPr>
        <p:spPr>
          <a:xfrm>
            <a:off x="602615" y="41275"/>
            <a:ext cx="10515600" cy="1325563"/>
          </a:xfrm>
        </p:spPr>
        <p:txBody>
          <a:bodyPr vert="horz" wrap="square" lIns="91440" tIns="45720" rIns="91440" bIns="45720" anchor="ctr" anchorCtr="0"/>
          <a:p>
            <a:pPr defTabSz="914400">
              <a:buNone/>
            </a:pPr>
            <a:r>
              <a:rPr lang="zh-CN" altLang="en-US" kern="1200" dirty="0">
                <a:solidFill>
                  <a:schemeClr val="accent5">
                    <a:lumMod val="50000"/>
                  </a:schemeClr>
                </a:solidFill>
                <a:latin typeface="黑体" charset="0"/>
                <a:ea typeface="黑体" charset="0"/>
                <a:cs typeface="黑体" charset="0"/>
              </a:rPr>
              <a:t>一、 心理学流派与幼儿园课程</a:t>
            </a:r>
            <a:endParaRPr lang="zh-CN" altLang="en-US" kern="1200" dirty="0">
              <a:solidFill>
                <a:schemeClr val="accent5">
                  <a:lumMod val="50000"/>
                </a:schemeClr>
              </a:solidFill>
              <a:latin typeface="黑体" charset="0"/>
              <a:ea typeface="黑体" charset="0"/>
              <a:cs typeface="黑体" charset="0"/>
            </a:endParaRPr>
          </a:p>
        </p:txBody>
      </p:sp>
      <p:sp>
        <p:nvSpPr>
          <p:cNvPr id="3" name="文本框 2"/>
          <p:cNvSpPr txBox="1"/>
          <p:nvPr/>
        </p:nvSpPr>
        <p:spPr>
          <a:xfrm>
            <a:off x="899795" y="1151890"/>
            <a:ext cx="10494010" cy="1437640"/>
          </a:xfrm>
          <a:prstGeom prst="rect">
            <a:avLst/>
          </a:prstGeom>
          <a:noFill/>
        </p:spPr>
        <p:txBody>
          <a:bodyPr wrap="square" rtlCol="0">
            <a:spAutoFit/>
          </a:bodyPr>
          <a:lstStyle/>
          <a:p>
            <a:pPr marR="0" defTabSz="914400" eaLnBrk="1" fontAlgn="auto" hangingPunct="1">
              <a:lnSpc>
                <a:spcPts val="3500"/>
              </a:lnSpc>
              <a:spcBef>
                <a:spcPts val="0"/>
              </a:spcBef>
              <a:spcAft>
                <a:spcPts val="0"/>
              </a:spcAft>
              <a:buClrTx/>
              <a:buSzTx/>
              <a:buFontTx/>
              <a:buNone/>
              <a:defRPr/>
            </a:pPr>
            <a:r>
              <a:rPr kumimoji="0" lang="en-US" altLang="zh-CN" sz="2800" kern="1200" cap="none" spc="0" normalizeH="0" baseline="0" noProof="0" dirty="0">
                <a:solidFill>
                  <a:schemeClr val="accent2">
                    <a:lumMod val="75000"/>
                  </a:schemeClr>
                </a:solidFill>
                <a:latin typeface="微软雅黑" pitchFamily="34" charset="-122"/>
                <a:ea typeface="微软雅黑" pitchFamily="34" charset="-122"/>
                <a:cs typeface="+mn-cs"/>
              </a:rPr>
              <a:t>(2) </a:t>
            </a:r>
            <a:r>
              <a:rPr kumimoji="0" lang="zh-CN" altLang="en-US" sz="2800" kern="1200" cap="none" spc="0" normalizeH="0" baseline="0" noProof="0" dirty="0">
                <a:solidFill>
                  <a:schemeClr val="accent2">
                    <a:lumMod val="75000"/>
                  </a:schemeClr>
                </a:solidFill>
                <a:latin typeface="微软雅黑" pitchFamily="34" charset="-122"/>
                <a:ea typeface="微软雅黑" pitchFamily="34" charset="-122"/>
                <a:cs typeface="+mn-cs"/>
              </a:rPr>
              <a:t>维果茨基理论对幼儿园课程设计、编制和实施的影响</a:t>
            </a:r>
            <a:endParaRPr kumimoji="0" lang="en-US" altLang="zh-CN" sz="2800" kern="1200" cap="none" spc="0" normalizeH="0" baseline="0" noProof="0" dirty="0">
              <a:solidFill>
                <a:schemeClr val="accent2">
                  <a:lumMod val="75000"/>
                </a:schemeClr>
              </a:solidFill>
              <a:latin typeface="微软雅黑" pitchFamily="34" charset="-122"/>
              <a:ea typeface="微软雅黑" pitchFamily="34" charset="-122"/>
              <a:cs typeface="+mn-cs"/>
            </a:endParaRPr>
          </a:p>
          <a:p>
            <a:pPr marR="0" defTabSz="914400" eaLnBrk="1" fontAlgn="auto" hangingPunct="1">
              <a:lnSpc>
                <a:spcPts val="3500"/>
              </a:lnSpc>
              <a:spcBef>
                <a:spcPts val="0"/>
              </a:spcBef>
              <a:spcAft>
                <a:spcPts val="0"/>
              </a:spcAft>
              <a:buClrTx/>
              <a:buSzTx/>
              <a:buFontTx/>
              <a:buNone/>
              <a:defRPr/>
            </a:pPr>
            <a:endParaRPr kumimoji="0" lang="zh-CN" altLang="en-US" sz="1000" kern="1200" cap="none" spc="0" normalizeH="0" baseline="0" noProof="0" dirty="0">
              <a:solidFill>
                <a:schemeClr val="accent1">
                  <a:lumMod val="75000"/>
                </a:schemeClr>
              </a:solidFill>
              <a:latin typeface="微软雅黑" pitchFamily="34" charset="-122"/>
              <a:ea typeface="微软雅黑" pitchFamily="34" charset="-122"/>
              <a:cs typeface="+mn-cs"/>
            </a:endParaRPr>
          </a:p>
          <a:p>
            <a:pPr marR="0" defTabSz="914400" eaLnBrk="1" fontAlgn="auto" hangingPunct="1">
              <a:lnSpc>
                <a:spcPts val="3500"/>
              </a:lnSpc>
              <a:spcBef>
                <a:spcPts val="0"/>
              </a:spcBef>
              <a:spcAft>
                <a:spcPts val="0"/>
              </a:spcAft>
              <a:buClrTx/>
              <a:buSzTx/>
              <a:buFontTx/>
              <a:buNone/>
              <a:defRPr/>
            </a:pPr>
            <a:r>
              <a:rPr lang="zh-CN" altLang="en-US" sz="2400" noProof="0" dirty="0">
                <a:solidFill>
                  <a:schemeClr val="accent1">
                    <a:lumMod val="75000"/>
                  </a:schemeClr>
                </a:solidFill>
                <a:latin typeface="微软雅黑" pitchFamily="34" charset="-122"/>
                <a:ea typeface="微软雅黑" pitchFamily="34" charset="-122"/>
                <a:sym typeface="+mn-ea"/>
              </a:rPr>
              <a:t>最近发展区理论对幼儿园课程的理论和实践具有特别重要的启示：</a:t>
            </a:r>
            <a:endParaRPr kumimoji="0" lang="zh-CN" altLang="en-US" sz="2400" kern="1200" cap="none" spc="0" normalizeH="0" baseline="0" noProof="0" dirty="0">
              <a:solidFill>
                <a:schemeClr val="accent1">
                  <a:lumMod val="75000"/>
                </a:schemeClr>
              </a:solidFill>
              <a:latin typeface="微软雅黑" pitchFamily="34" charset="-122"/>
              <a:ea typeface="微软雅黑" pitchFamily="34" charset="-122"/>
              <a:cs typeface="+mn-cs"/>
              <a:sym typeface="+mn-ea"/>
            </a:endParaRPr>
          </a:p>
        </p:txBody>
      </p:sp>
      <p:sp>
        <p:nvSpPr>
          <p:cNvPr id="2" name="圆角矩形 1"/>
          <p:cNvSpPr/>
          <p:nvPr/>
        </p:nvSpPr>
        <p:spPr>
          <a:xfrm>
            <a:off x="565150" y="2760980"/>
            <a:ext cx="2459990" cy="3709035"/>
          </a:xfrm>
          <a:prstGeom prst="roundRect">
            <a:avLst/>
          </a:prstGeom>
          <a:noFill/>
          <a:ln w="19050">
            <a:prstDash val="dash"/>
          </a:ln>
        </p:spPr>
        <p:style>
          <a:lnRef idx="1">
            <a:schemeClr val="accent1"/>
          </a:lnRef>
          <a:fillRef idx="2">
            <a:schemeClr val="accent1"/>
          </a:fillRef>
          <a:effectRef idx="1">
            <a:schemeClr val="accent1"/>
          </a:effectRef>
          <a:fontRef idx="minor">
            <a:schemeClr val="dk1"/>
          </a:fontRef>
        </p:style>
        <p:txBody>
          <a:bodyPr rtlCol="0" anchor="ctr"/>
          <a:p>
            <a:pPr indent="457200" algn="l"/>
            <a:r>
              <a:rPr lang="zh-CN" altLang="en-US" sz="2200" noProof="0" dirty="0">
                <a:solidFill>
                  <a:schemeClr val="bg2">
                    <a:lumMod val="25000"/>
                  </a:schemeClr>
                </a:solidFill>
                <a:latin typeface="微软雅黑" pitchFamily="34" charset="-122"/>
                <a:ea typeface="微软雅黑" pitchFamily="34" charset="-122"/>
                <a:sym typeface="+mn-ea"/>
              </a:rPr>
              <a:t>幼儿园课程的设计和实施应在最近发展区的独立行为水平和帮助行为水平使儿童通过各种类型的互动；</a:t>
            </a:r>
            <a:endParaRPr kumimoji="0" lang="en-US" altLang="zh-CN" sz="2200" kern="1200" cap="none" spc="0" normalizeH="0" baseline="0" noProof="0" dirty="0">
              <a:solidFill>
                <a:schemeClr val="bg2">
                  <a:lumMod val="25000"/>
                </a:schemeClr>
              </a:solidFill>
              <a:latin typeface="微软雅黑" pitchFamily="34" charset="-122"/>
              <a:ea typeface="微软雅黑" pitchFamily="34" charset="-122"/>
              <a:cs typeface="+mn-cs"/>
            </a:endParaRPr>
          </a:p>
        </p:txBody>
      </p:sp>
      <p:sp>
        <p:nvSpPr>
          <p:cNvPr id="6" name="圆角矩形 5"/>
          <p:cNvSpPr/>
          <p:nvPr/>
        </p:nvSpPr>
        <p:spPr>
          <a:xfrm>
            <a:off x="9201785" y="2727325"/>
            <a:ext cx="2346960" cy="3746500"/>
          </a:xfrm>
          <a:prstGeom prst="roundRect">
            <a:avLst/>
          </a:prstGeom>
          <a:noFill/>
          <a:ln w="19050">
            <a:prstDash val="dash"/>
          </a:ln>
        </p:spPr>
        <p:style>
          <a:lnRef idx="1">
            <a:schemeClr val="accent1"/>
          </a:lnRef>
          <a:fillRef idx="2">
            <a:schemeClr val="accent1"/>
          </a:fillRef>
          <a:effectRef idx="1">
            <a:schemeClr val="accent1"/>
          </a:effectRef>
          <a:fontRef idx="minor">
            <a:schemeClr val="dk1"/>
          </a:fontRef>
        </p:style>
        <p:txBody>
          <a:bodyPr rtlCol="0" anchor="ctr"/>
          <a:p>
            <a:pPr marR="0" indent="457200" defTabSz="914400" eaLnBrk="1" fontAlgn="auto" hangingPunct="1">
              <a:lnSpc>
                <a:spcPts val="3500"/>
              </a:lnSpc>
              <a:spcBef>
                <a:spcPts val="0"/>
              </a:spcBef>
              <a:spcAft>
                <a:spcPts val="0"/>
              </a:spcAft>
              <a:buClrTx/>
              <a:buSzTx/>
              <a:buFontTx/>
              <a:buNone/>
              <a:defRPr/>
            </a:pPr>
            <a:r>
              <a:rPr lang="zh-CN" altLang="en-US" sz="2400" noProof="0" dirty="0">
                <a:solidFill>
                  <a:schemeClr val="bg2">
                    <a:lumMod val="25000"/>
                  </a:schemeClr>
                </a:solidFill>
                <a:latin typeface="微软雅黑" pitchFamily="34" charset="-122"/>
                <a:ea typeface="微软雅黑" pitchFamily="34" charset="-122"/>
                <a:sym typeface="+mn-ea"/>
              </a:rPr>
              <a:t>幼儿园课程的设计和实施应能正确地组织情景，创造儿童的最近发展区。</a:t>
            </a: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p:txBody>
      </p:sp>
      <p:sp>
        <p:nvSpPr>
          <p:cNvPr id="8" name="圆角矩形 7"/>
          <p:cNvSpPr/>
          <p:nvPr/>
        </p:nvSpPr>
        <p:spPr>
          <a:xfrm>
            <a:off x="6402070" y="2753995"/>
            <a:ext cx="2459355" cy="3746500"/>
          </a:xfrm>
          <a:prstGeom prst="roundRect">
            <a:avLst/>
          </a:prstGeom>
          <a:noFill/>
          <a:ln w="19050">
            <a:prstDash val="dash"/>
          </a:ln>
        </p:spPr>
        <p:style>
          <a:lnRef idx="1">
            <a:schemeClr val="accent1"/>
          </a:lnRef>
          <a:fillRef idx="2">
            <a:schemeClr val="accent1"/>
          </a:fillRef>
          <a:effectRef idx="1">
            <a:schemeClr val="accent1"/>
          </a:effectRef>
          <a:fontRef idx="minor">
            <a:schemeClr val="dk1"/>
          </a:fontRef>
        </p:style>
        <p:txBody>
          <a:bodyPr rtlCol="0" anchor="ctr"/>
          <a:p>
            <a:pPr marR="0" indent="457200" defTabSz="914400" eaLnBrk="1" fontAlgn="auto" hangingPunct="1">
              <a:lnSpc>
                <a:spcPts val="3500"/>
              </a:lnSpc>
              <a:spcBef>
                <a:spcPts val="0"/>
              </a:spcBef>
              <a:spcAft>
                <a:spcPts val="0"/>
              </a:spcAft>
              <a:buClrTx/>
              <a:buSzTx/>
              <a:buFontTx/>
              <a:buNone/>
              <a:defRPr/>
            </a:pPr>
            <a:r>
              <a:rPr lang="zh-CN" altLang="en-US" sz="2400" noProof="0" dirty="0">
                <a:solidFill>
                  <a:schemeClr val="bg2">
                    <a:lumMod val="25000"/>
                  </a:schemeClr>
                </a:solidFill>
                <a:latin typeface="微软雅黑" pitchFamily="34" charset="-122"/>
                <a:ea typeface="微软雅黑" pitchFamily="34" charset="-122"/>
                <a:sym typeface="+mn-ea"/>
              </a:rPr>
              <a:t>幼儿园课程的设计和实施应在强调教师与儿童之间互动的同时，特别强调教师在互动中应起到的作用；</a:t>
            </a: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p:txBody>
      </p:sp>
      <p:sp>
        <p:nvSpPr>
          <p:cNvPr id="9" name="圆角矩形 8"/>
          <p:cNvSpPr/>
          <p:nvPr/>
        </p:nvSpPr>
        <p:spPr>
          <a:xfrm>
            <a:off x="3409315" y="2706370"/>
            <a:ext cx="2548890" cy="3783965"/>
          </a:xfrm>
          <a:prstGeom prst="roundRect">
            <a:avLst/>
          </a:prstGeom>
          <a:noFill/>
          <a:ln w="19050">
            <a:prstDash val="dash"/>
          </a:ln>
        </p:spPr>
        <p:style>
          <a:lnRef idx="1">
            <a:schemeClr val="accent1"/>
          </a:lnRef>
          <a:fillRef idx="2">
            <a:schemeClr val="accent1"/>
          </a:fillRef>
          <a:effectRef idx="1">
            <a:schemeClr val="accent1"/>
          </a:effectRef>
          <a:fontRef idx="minor">
            <a:schemeClr val="dk1"/>
          </a:fontRef>
        </p:style>
        <p:txBody>
          <a:bodyPr rtlCol="0" anchor="ctr"/>
          <a:p>
            <a:pPr marR="0" indent="457200" defTabSz="914400" eaLnBrk="1" fontAlgn="auto" hangingPunct="1">
              <a:lnSpc>
                <a:spcPts val="3500"/>
              </a:lnSpc>
              <a:spcBef>
                <a:spcPts val="0"/>
              </a:spcBef>
              <a:spcAft>
                <a:spcPts val="0"/>
              </a:spcAft>
              <a:buClrTx/>
              <a:buSzTx/>
              <a:buFontTx/>
              <a:buNone/>
              <a:defRPr/>
            </a:pPr>
            <a:r>
              <a:rPr lang="zh-CN" altLang="en-US" sz="2000" noProof="0" dirty="0">
                <a:solidFill>
                  <a:schemeClr val="bg2">
                    <a:lumMod val="25000"/>
                  </a:schemeClr>
                </a:solidFill>
                <a:latin typeface="微软雅黑" pitchFamily="34" charset="-122"/>
                <a:ea typeface="微软雅黑" pitchFamily="34" charset="-122"/>
                <a:sym typeface="+mn-ea"/>
              </a:rPr>
              <a:t>幼儿园课程的设计和实施应不仅只是去评价儿童的独立行为水平，而且能够发现儿童在各种帮助水平下的能力；</a:t>
            </a:r>
            <a:endParaRPr kumimoji="0" lang="zh-CN" altLang="en-US" sz="2000" kern="1200" cap="none" spc="0" normalizeH="0" baseline="0" noProof="0" dirty="0">
              <a:solidFill>
                <a:schemeClr val="bg2">
                  <a:lumMod val="25000"/>
                </a:schemeClr>
              </a:solidFill>
              <a:latin typeface="微软雅黑" pitchFamily="34" charset="-122"/>
              <a:ea typeface="微软雅黑" pitchFamily="34" charset="-122"/>
              <a:cs typeface="+mn-cs"/>
              <a:sym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标题 1"/>
          <p:cNvSpPr>
            <a:spLocks noGrp="1"/>
          </p:cNvSpPr>
          <p:nvPr>
            <p:ph type="title"/>
          </p:nvPr>
        </p:nvSpPr>
        <p:spPr>
          <a:xfrm>
            <a:off x="1089660" y="41275"/>
            <a:ext cx="10515600" cy="1325563"/>
          </a:xfrm>
        </p:spPr>
        <p:txBody>
          <a:bodyPr vert="horz" wrap="square" lIns="91440" tIns="45720" rIns="91440" bIns="45720" anchor="ctr" anchorCtr="0"/>
          <a:p>
            <a:pPr defTabSz="914400">
              <a:buNone/>
            </a:pPr>
            <a:r>
              <a:rPr lang="zh-CN" altLang="en-US" kern="1200" dirty="0">
                <a:solidFill>
                  <a:schemeClr val="accent5">
                    <a:lumMod val="50000"/>
                  </a:schemeClr>
                </a:solidFill>
                <a:latin typeface="黑体" charset="0"/>
                <a:ea typeface="黑体" charset="0"/>
                <a:cs typeface="黑体" charset="0"/>
              </a:rPr>
              <a:t>一、 心理学流派与幼儿园课程</a:t>
            </a:r>
            <a:endParaRPr lang="zh-CN" altLang="en-US" kern="1200" dirty="0">
              <a:solidFill>
                <a:schemeClr val="accent5">
                  <a:lumMod val="50000"/>
                </a:schemeClr>
              </a:solidFill>
              <a:latin typeface="黑体" charset="0"/>
              <a:ea typeface="黑体" charset="0"/>
              <a:cs typeface="黑体" charset="0"/>
            </a:endParaRPr>
          </a:p>
        </p:txBody>
      </p:sp>
      <p:sp>
        <p:nvSpPr>
          <p:cNvPr id="3" name="文本框 2"/>
          <p:cNvSpPr txBox="1"/>
          <p:nvPr/>
        </p:nvSpPr>
        <p:spPr>
          <a:xfrm>
            <a:off x="1739265" y="2975610"/>
            <a:ext cx="6146800" cy="1886585"/>
          </a:xfrm>
          <a:prstGeom prst="rect">
            <a:avLst/>
          </a:prstGeom>
          <a:noFill/>
        </p:spPr>
        <p:txBody>
          <a:bodyPr wrap="square" rtlCol="0">
            <a:spAutoFit/>
          </a:bodyPr>
          <a:lstStyle/>
          <a:p>
            <a:pPr marR="0" defTabSz="914400" eaLnBrk="1" fontAlgn="auto" hangingPunct="1">
              <a:lnSpc>
                <a:spcPts val="3500"/>
              </a:lnSpc>
              <a:spcBef>
                <a:spcPts val="0"/>
              </a:spcBef>
              <a:spcAft>
                <a:spcPts val="0"/>
              </a:spcAft>
              <a:buClrTx/>
              <a:buSzTx/>
              <a:buFontTx/>
              <a:buNone/>
              <a:defRPr/>
            </a:pPr>
            <a:r>
              <a:rPr kumimoji="0" lang="zh-CN" altLang="en-US" sz="2800" kern="1200" cap="none" spc="0" normalizeH="0" baseline="0" noProof="0" dirty="0">
                <a:solidFill>
                  <a:schemeClr val="accent1">
                    <a:lumMod val="50000"/>
                  </a:schemeClr>
                </a:solidFill>
                <a:latin typeface="微软雅黑" pitchFamily="34" charset="-122"/>
                <a:ea typeface="微软雅黑" pitchFamily="34" charset="-122"/>
                <a:cs typeface="+mn-cs"/>
              </a:rPr>
              <a:t>逻辑思维的两个方面</a:t>
            </a:r>
            <a:endParaRPr kumimoji="0" lang="en-US" altLang="zh-CN" sz="2800" kern="1200" cap="none" spc="0" normalizeH="0" baseline="0" noProof="0" dirty="0">
              <a:solidFill>
                <a:schemeClr val="accent1">
                  <a:lumMod val="50000"/>
                </a:schemeClr>
              </a:solidFill>
              <a:latin typeface="微软雅黑" pitchFamily="34" charset="-122"/>
              <a:ea typeface="微软雅黑" pitchFamily="34" charset="-122"/>
              <a:cs typeface="+mn-cs"/>
            </a:endParaRPr>
          </a:p>
          <a:p>
            <a:pPr marR="0" defTabSz="914400" eaLnBrk="1" fontAlgn="auto" hangingPunct="1">
              <a:lnSpc>
                <a:spcPts val="3500"/>
              </a:lnSpc>
              <a:spcBef>
                <a:spcPts val="0"/>
              </a:spcBef>
              <a:spcAft>
                <a:spcPts val="0"/>
              </a:spcAft>
              <a:buClrTx/>
              <a:buSzTx/>
              <a:buFontTx/>
              <a:buNone/>
              <a:defRPr/>
            </a:pPr>
            <a:r>
              <a:rPr kumimoji="0" lang="zh-CN" altLang="en-US" sz="2800" kern="1200" cap="none" spc="0" normalizeH="0" baseline="0" noProof="0" dirty="0">
                <a:solidFill>
                  <a:schemeClr val="accent1">
                    <a:lumMod val="50000"/>
                  </a:schemeClr>
                </a:solidFill>
                <a:latin typeface="微软雅黑" pitchFamily="34" charset="-122"/>
                <a:ea typeface="微软雅黑" pitchFamily="34" charset="-122"/>
                <a:cs typeface="+mn-cs"/>
              </a:rPr>
              <a:t>动手操作的经验</a:t>
            </a:r>
            <a:endParaRPr kumimoji="0" lang="en-US" altLang="zh-CN" sz="2800" kern="1200" cap="none" spc="0" normalizeH="0" baseline="0" noProof="0" dirty="0">
              <a:solidFill>
                <a:schemeClr val="accent1">
                  <a:lumMod val="50000"/>
                </a:schemeClr>
              </a:solidFill>
              <a:latin typeface="微软雅黑" pitchFamily="34" charset="-122"/>
              <a:ea typeface="微软雅黑" pitchFamily="34" charset="-122"/>
              <a:cs typeface="+mn-cs"/>
            </a:endParaRPr>
          </a:p>
          <a:p>
            <a:pPr marR="0" defTabSz="914400" eaLnBrk="1" fontAlgn="auto" hangingPunct="1">
              <a:lnSpc>
                <a:spcPts val="3500"/>
              </a:lnSpc>
              <a:spcBef>
                <a:spcPts val="0"/>
              </a:spcBef>
              <a:spcAft>
                <a:spcPts val="0"/>
              </a:spcAft>
              <a:buClrTx/>
              <a:buSzTx/>
              <a:buFontTx/>
              <a:buNone/>
              <a:defRPr/>
            </a:pPr>
            <a:r>
              <a:rPr kumimoji="0" lang="zh-CN" altLang="en-US" sz="2800" kern="1200" cap="none" spc="0" normalizeH="0" baseline="0" noProof="0" dirty="0">
                <a:solidFill>
                  <a:schemeClr val="accent1">
                    <a:lumMod val="50000"/>
                  </a:schemeClr>
                </a:solidFill>
                <a:latin typeface="微软雅黑" pitchFamily="34" charset="-122"/>
                <a:ea typeface="微软雅黑" pitchFamily="34" charset="-122"/>
                <a:cs typeface="+mn-cs"/>
              </a:rPr>
              <a:t>外部规则与逻辑运算</a:t>
            </a:r>
            <a:endParaRPr kumimoji="0" lang="en-US" altLang="zh-CN" sz="2800" kern="1200" cap="none" spc="0" normalizeH="0" baseline="0" noProof="0" dirty="0">
              <a:solidFill>
                <a:schemeClr val="accent1">
                  <a:lumMod val="50000"/>
                </a:schemeClr>
              </a:solidFill>
              <a:latin typeface="微软雅黑" pitchFamily="34" charset="-122"/>
              <a:ea typeface="微软雅黑" pitchFamily="34" charset="-122"/>
              <a:cs typeface="+mn-cs"/>
            </a:endParaRPr>
          </a:p>
          <a:p>
            <a:pPr marR="0" defTabSz="914400" eaLnBrk="1" fontAlgn="auto" hangingPunct="1">
              <a:lnSpc>
                <a:spcPts val="3500"/>
              </a:lnSpc>
              <a:spcBef>
                <a:spcPts val="0"/>
              </a:spcBef>
              <a:spcAft>
                <a:spcPts val="0"/>
              </a:spcAft>
              <a:buClrTx/>
              <a:buSzTx/>
              <a:buFontTx/>
              <a:buNone/>
              <a:defRPr/>
            </a:pPr>
            <a:r>
              <a:rPr kumimoji="0" lang="zh-CN" altLang="en-US" sz="2800" kern="1200" cap="none" spc="0" normalizeH="0" baseline="0" noProof="0" dirty="0">
                <a:solidFill>
                  <a:schemeClr val="accent1">
                    <a:lumMod val="50000"/>
                  </a:schemeClr>
                </a:solidFill>
                <a:latin typeface="微软雅黑" pitchFamily="34" charset="-122"/>
                <a:ea typeface="微软雅黑" pitchFamily="34" charset="-122"/>
                <a:cs typeface="+mn-cs"/>
              </a:rPr>
              <a:t>文化工具与物理知识</a:t>
            </a:r>
            <a:endParaRPr kumimoji="0" lang="zh-CN" altLang="en-US" sz="2800" kern="1200" cap="none" spc="0" normalizeH="0" baseline="0" noProof="0" dirty="0">
              <a:solidFill>
                <a:schemeClr val="accent1">
                  <a:lumMod val="50000"/>
                </a:schemeClr>
              </a:solidFill>
              <a:latin typeface="微软雅黑" pitchFamily="34" charset="-122"/>
              <a:ea typeface="微软雅黑" pitchFamily="34" charset="-122"/>
              <a:cs typeface="+mn-cs"/>
            </a:endParaRPr>
          </a:p>
        </p:txBody>
      </p:sp>
      <p:pic>
        <p:nvPicPr>
          <p:cNvPr id="8" name="图片 7"/>
          <p:cNvPicPr>
            <a:picLocks noChangeAspect="1"/>
          </p:cNvPicPr>
          <p:nvPr/>
        </p:nvPicPr>
        <p:blipFill>
          <a:blip r:embed="rId1"/>
          <a:stretch>
            <a:fillRect/>
          </a:stretch>
        </p:blipFill>
        <p:spPr>
          <a:xfrm>
            <a:off x="8458200" y="1976438"/>
            <a:ext cx="2341563" cy="3773488"/>
          </a:xfrm>
          <a:prstGeom prst="rect">
            <a:avLst/>
          </a:prstGeom>
          <a:ln>
            <a:noFill/>
          </a:ln>
          <a:effectLst>
            <a:outerShdw blurRad="292100" dist="139700" dir="2700000" algn="tl" rotWithShape="0">
              <a:srgbClr val="333333">
                <a:alpha val="65000"/>
              </a:srgbClr>
            </a:outerShdw>
          </a:effectLst>
        </p:spPr>
      </p:pic>
      <p:sp>
        <p:nvSpPr>
          <p:cNvPr id="2" name="文本框 1"/>
          <p:cNvSpPr txBox="1"/>
          <p:nvPr/>
        </p:nvSpPr>
        <p:spPr>
          <a:xfrm>
            <a:off x="1452245" y="1260475"/>
            <a:ext cx="7116445" cy="539750"/>
          </a:xfrm>
          <a:prstGeom prst="rect">
            <a:avLst/>
          </a:prstGeom>
          <a:noFill/>
        </p:spPr>
        <p:txBody>
          <a:bodyPr wrap="none" rtlCol="0" anchor="t">
            <a:spAutoFit/>
          </a:bodyPr>
          <a:p>
            <a:pPr marR="0" defTabSz="914400" eaLnBrk="1" fontAlgn="auto" hangingPunct="1">
              <a:lnSpc>
                <a:spcPts val="3500"/>
              </a:lnSpc>
              <a:spcBef>
                <a:spcPts val="0"/>
              </a:spcBef>
              <a:spcAft>
                <a:spcPts val="0"/>
              </a:spcAft>
              <a:buClrTx/>
              <a:buSzTx/>
              <a:buFontTx/>
              <a:buNone/>
              <a:defRPr/>
            </a:pPr>
            <a:r>
              <a:rPr lang="en-US" altLang="zh-CN" sz="2800" noProof="0" dirty="0">
                <a:solidFill>
                  <a:schemeClr val="tx1"/>
                </a:solidFill>
                <a:latin typeface="微软雅黑" pitchFamily="34" charset="-122"/>
                <a:ea typeface="微软雅黑" pitchFamily="34" charset="-122"/>
                <a:sym typeface="+mn-ea"/>
              </a:rPr>
              <a:t>(3) </a:t>
            </a:r>
            <a:r>
              <a:rPr lang="zh-CN" altLang="en-US" sz="2800" noProof="0" dirty="0">
                <a:solidFill>
                  <a:schemeClr val="tx1"/>
                </a:solidFill>
                <a:latin typeface="微软雅黑" pitchFamily="34" charset="-122"/>
                <a:ea typeface="微软雅黑" pitchFamily="34" charset="-122"/>
                <a:sym typeface="+mn-ea"/>
              </a:rPr>
              <a:t>维果茨基理论与皮亚杰理论的</a:t>
            </a:r>
            <a:r>
              <a:rPr lang="zh-CN" altLang="en-US" sz="2800" noProof="0" dirty="0">
                <a:solidFill>
                  <a:schemeClr val="accent1">
                    <a:lumMod val="75000"/>
                  </a:schemeClr>
                </a:solidFill>
                <a:latin typeface="微软雅黑" pitchFamily="34" charset="-122"/>
                <a:ea typeface="微软雅黑" pitchFamily="34" charset="-122"/>
                <a:sym typeface="+mn-ea"/>
              </a:rPr>
              <a:t>比较和整合</a:t>
            </a:r>
            <a:endParaRPr lang="zh-CN" altLang="en-US" sz="2800" noProof="0" dirty="0">
              <a:solidFill>
                <a:schemeClr val="accent1">
                  <a:lumMod val="75000"/>
                </a:schemeClr>
              </a:solidFill>
              <a:latin typeface="微软雅黑" pitchFamily="34" charset="-122"/>
              <a:ea typeface="微软雅黑" pitchFamily="34" charset="-122"/>
              <a:sym typeface="+mn-ea"/>
            </a:endParaRPr>
          </a:p>
        </p:txBody>
      </p:sp>
      <p:sp>
        <p:nvSpPr>
          <p:cNvPr id="4" name="文本框 3"/>
          <p:cNvSpPr txBox="1"/>
          <p:nvPr/>
        </p:nvSpPr>
        <p:spPr>
          <a:xfrm>
            <a:off x="1328420" y="1954530"/>
            <a:ext cx="6419850" cy="829945"/>
          </a:xfrm>
          <a:prstGeom prst="rect">
            <a:avLst/>
          </a:prstGeom>
          <a:noFill/>
        </p:spPr>
        <p:txBody>
          <a:bodyPr wrap="square" rtlCol="0">
            <a:spAutoFit/>
          </a:bodyPr>
          <a:p>
            <a:r>
              <a:rPr lang="zh-CN" altLang="en-US" sz="2400" noProof="0" dirty="0">
                <a:solidFill>
                  <a:schemeClr val="accent1">
                    <a:lumMod val="50000"/>
                  </a:schemeClr>
                </a:solidFill>
                <a:latin typeface="微软雅黑" pitchFamily="34" charset="-122"/>
                <a:ea typeface="微软雅黑" pitchFamily="34" charset="-122"/>
                <a:sym typeface="+mn-ea"/>
              </a:rPr>
              <a:t>福门等人从4个维度对维果茨基理论与皮亚杰理论进行了比较：</a:t>
            </a:r>
            <a:endParaRPr kumimoji="0" lang="zh-CN" altLang="en-US" sz="2400" kern="1200" cap="none" spc="0" normalizeH="0" baseline="0" noProof="0" dirty="0">
              <a:solidFill>
                <a:schemeClr val="accent1">
                  <a:lumMod val="50000"/>
                </a:schemeClr>
              </a:solidFill>
              <a:latin typeface="微软雅黑" pitchFamily="34" charset="-122"/>
              <a:ea typeface="微软雅黑" pitchFamily="34" charset="-122"/>
              <a:cs typeface="+mn-cs"/>
              <a:sym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标题 1"/>
          <p:cNvSpPr>
            <a:spLocks noGrp="1"/>
          </p:cNvSpPr>
          <p:nvPr>
            <p:ph type="title"/>
          </p:nvPr>
        </p:nvSpPr>
        <p:spPr>
          <a:xfrm>
            <a:off x="1527175" y="41275"/>
            <a:ext cx="10515600" cy="1325563"/>
          </a:xfrm>
        </p:spPr>
        <p:txBody>
          <a:bodyPr vert="horz" wrap="square" lIns="91440" tIns="45720" rIns="91440" bIns="45720" anchor="ctr" anchorCtr="0"/>
          <a:p>
            <a:pPr defTabSz="914400">
              <a:buNone/>
            </a:pPr>
            <a:r>
              <a:rPr lang="zh-CN" altLang="en-US" kern="1200" dirty="0">
                <a:solidFill>
                  <a:schemeClr val="accent1">
                    <a:lumMod val="50000"/>
                  </a:schemeClr>
                </a:solidFill>
                <a:latin typeface="黑体" charset="0"/>
                <a:ea typeface="黑体" charset="0"/>
                <a:cs typeface="黑体" charset="0"/>
              </a:rPr>
              <a:t>一、 心理学流派与幼儿园课程</a:t>
            </a:r>
            <a:endParaRPr lang="zh-CN" altLang="en-US" kern="1200" dirty="0">
              <a:solidFill>
                <a:schemeClr val="accent1">
                  <a:lumMod val="50000"/>
                </a:schemeClr>
              </a:solidFill>
              <a:latin typeface="黑体" charset="0"/>
              <a:ea typeface="黑体" charset="0"/>
              <a:cs typeface="黑体" charset="0"/>
            </a:endParaRPr>
          </a:p>
        </p:txBody>
      </p:sp>
      <p:sp>
        <p:nvSpPr>
          <p:cNvPr id="2" name="圆角矩形 1"/>
          <p:cNvSpPr/>
          <p:nvPr/>
        </p:nvSpPr>
        <p:spPr>
          <a:xfrm>
            <a:off x="829310" y="2055495"/>
            <a:ext cx="4921250" cy="419608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indent="457200" algn="l"/>
            <a:r>
              <a:rPr lang="zh-CN" altLang="en-US" sz="2800" noProof="0" dirty="0">
                <a:solidFill>
                  <a:schemeClr val="tx1"/>
                </a:solidFill>
                <a:latin typeface="微软雅黑" pitchFamily="34" charset="-122"/>
                <a:ea typeface="微软雅黑" pitchFamily="34" charset="-122"/>
                <a:sym typeface="+mn-ea"/>
              </a:rPr>
              <a:t>维果茨基理论和皮亚杰理论都代表了发展的观点，都把学与教看作是重要的活动，它们在教育改革中都是有意义的，它们都反对教育是客观事实的传递这一观点，都主张在与物和与人的关系中进行建构。</a:t>
            </a:r>
            <a:endParaRPr kumimoji="0" lang="zh-CN" altLang="en-US" sz="2800" kern="1200" cap="none" spc="0" normalizeH="0" baseline="0" noProof="0" dirty="0">
              <a:solidFill>
                <a:schemeClr val="tx1"/>
              </a:solidFill>
              <a:latin typeface="微软雅黑" pitchFamily="34" charset="-122"/>
              <a:ea typeface="微软雅黑" pitchFamily="34" charset="-122"/>
              <a:cs typeface="+mn-cs"/>
              <a:sym typeface="+mn-ea"/>
            </a:endParaRPr>
          </a:p>
        </p:txBody>
      </p:sp>
      <p:sp>
        <p:nvSpPr>
          <p:cNvPr id="4" name="圆角矩形 3"/>
          <p:cNvSpPr/>
          <p:nvPr/>
        </p:nvSpPr>
        <p:spPr>
          <a:xfrm>
            <a:off x="6310630" y="1965960"/>
            <a:ext cx="4921250" cy="419608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marR="0" indent="539750" defTabSz="914400" eaLnBrk="1" fontAlgn="auto" hangingPunct="1">
              <a:lnSpc>
                <a:spcPts val="3500"/>
              </a:lnSpc>
              <a:spcBef>
                <a:spcPts val="0"/>
              </a:spcBef>
              <a:spcAft>
                <a:spcPts val="0"/>
              </a:spcAft>
              <a:buClrTx/>
              <a:buSzTx/>
              <a:buFontTx/>
              <a:buNone/>
              <a:defRPr/>
            </a:pPr>
            <a:r>
              <a:rPr lang="zh-CN" altLang="en-US" sz="2800" noProof="0" dirty="0">
                <a:solidFill>
                  <a:schemeClr val="bg2">
                    <a:lumMod val="25000"/>
                  </a:schemeClr>
                </a:solidFill>
                <a:latin typeface="微软雅黑" pitchFamily="34" charset="-122"/>
                <a:ea typeface="微软雅黑" pitchFamily="34" charset="-122"/>
                <a:sym typeface="+mn-ea"/>
              </a:rPr>
              <a:t>维果茨基理论和皮亚杰理论都不足以解释教育所面临的挑战，而一种新的能够整合两者的理论，需要建立在一个相对不同的基础之上，那就是需要强调多样性，儿童的个性需要通过社会和文化的责任来协调。</a:t>
            </a:r>
            <a:endParaRPr kumimoji="0" lang="zh-CN" altLang="en-US" sz="2800" kern="1200" cap="none" spc="0" normalizeH="0" baseline="0" noProof="0" dirty="0">
              <a:solidFill>
                <a:schemeClr val="tx1"/>
              </a:solidFill>
              <a:latin typeface="微软雅黑" pitchFamily="34" charset="-122"/>
              <a:ea typeface="微软雅黑" pitchFamily="34" charset="-122"/>
              <a:cs typeface="+mn-cs"/>
              <a:sym typeface="+mn-ea"/>
            </a:endParaRPr>
          </a:p>
        </p:txBody>
      </p:sp>
      <p:sp>
        <p:nvSpPr>
          <p:cNvPr id="5" name="矩形 4"/>
          <p:cNvSpPr/>
          <p:nvPr/>
        </p:nvSpPr>
        <p:spPr>
          <a:xfrm>
            <a:off x="1457960" y="1330960"/>
            <a:ext cx="3780155" cy="5422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noProof="0" dirty="0">
                <a:solidFill>
                  <a:schemeClr val="bg1"/>
                </a:solidFill>
                <a:latin typeface="微软雅黑" pitchFamily="34" charset="-122"/>
                <a:ea typeface="微软雅黑" pitchFamily="34" charset="-122"/>
                <a:sym typeface="+mn-ea"/>
              </a:rPr>
              <a:t>杰尔</a:t>
            </a:r>
            <a:r>
              <a:rPr lang="en-US" altLang="zh-CN" sz="2800" b="1" noProof="0" dirty="0">
                <a:solidFill>
                  <a:schemeClr val="bg1"/>
                </a:solidFill>
                <a:latin typeface="微软雅黑" pitchFamily="34" charset="-122"/>
                <a:ea typeface="微软雅黑" pitchFamily="34" charset="-122"/>
                <a:sym typeface="+mn-ea"/>
              </a:rPr>
              <a:t>·</a:t>
            </a:r>
            <a:r>
              <a:rPr lang="zh-CN" altLang="en-US" sz="2800" b="1" noProof="0" dirty="0">
                <a:solidFill>
                  <a:schemeClr val="bg1"/>
                </a:solidFill>
                <a:latin typeface="微软雅黑" pitchFamily="34" charset="-122"/>
                <a:ea typeface="微软雅黑" pitchFamily="34" charset="-122"/>
                <a:sym typeface="+mn-ea"/>
              </a:rPr>
              <a:t>康弗里：</a:t>
            </a:r>
            <a:endParaRPr lang="zh-CN" altLang="en-US" sz="2800" b="1" noProof="0" dirty="0">
              <a:solidFill>
                <a:schemeClr val="bg1"/>
              </a:solidFill>
              <a:latin typeface="微软雅黑" pitchFamily="34" charset="-122"/>
              <a:ea typeface="微软雅黑" pitchFamily="34" charset="-122"/>
              <a:sym typeface="+mn-ea"/>
            </a:endParaRPr>
          </a:p>
        </p:txBody>
      </p:sp>
      <p:sp>
        <p:nvSpPr>
          <p:cNvPr id="6" name="矩形 5"/>
          <p:cNvSpPr/>
          <p:nvPr/>
        </p:nvSpPr>
        <p:spPr>
          <a:xfrm>
            <a:off x="6921500" y="1277620"/>
            <a:ext cx="3780155" cy="54229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marR="0" algn="ctr" defTabSz="914400" eaLnBrk="1" fontAlgn="auto" hangingPunct="1">
              <a:lnSpc>
                <a:spcPts val="3500"/>
              </a:lnSpc>
              <a:spcBef>
                <a:spcPts val="0"/>
              </a:spcBef>
              <a:spcAft>
                <a:spcPts val="0"/>
              </a:spcAft>
              <a:buClrTx/>
              <a:buSzTx/>
              <a:buFontTx/>
              <a:buNone/>
              <a:defRPr/>
            </a:pPr>
            <a:r>
              <a:rPr lang="zh-CN" altLang="en-US" sz="2800" b="1" noProof="0" dirty="0">
                <a:solidFill>
                  <a:schemeClr val="bg1"/>
                </a:solidFill>
                <a:latin typeface="微软雅黑" pitchFamily="34" charset="-122"/>
                <a:ea typeface="微软雅黑" pitchFamily="34" charset="-122"/>
                <a:sym typeface="+mn-ea"/>
              </a:rPr>
              <a:t>康弗里：</a:t>
            </a:r>
            <a:endParaRPr lang="zh-CN" altLang="en-US" sz="2800" b="1" noProof="0" dirty="0">
              <a:solidFill>
                <a:schemeClr val="bg1"/>
              </a:solidFill>
              <a:latin typeface="微软雅黑" pitchFamily="34" charset="-122"/>
              <a:ea typeface="微软雅黑" pitchFamily="34" charset="-122"/>
              <a:sym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标题 1"/>
          <p:cNvSpPr>
            <a:spLocks noGrp="1"/>
          </p:cNvSpPr>
          <p:nvPr>
            <p:ph type="title"/>
          </p:nvPr>
        </p:nvSpPr>
        <p:spPr>
          <a:xfrm>
            <a:off x="1102360" y="-8890"/>
            <a:ext cx="10515600" cy="1325563"/>
          </a:xfrm>
        </p:spPr>
        <p:txBody>
          <a:bodyPr vert="horz" wrap="square" lIns="91440" tIns="45720" rIns="91440" bIns="45720" anchor="ctr" anchorCtr="0"/>
          <a:p>
            <a:pPr defTabSz="914400">
              <a:buNone/>
            </a:pPr>
            <a:r>
              <a:rPr lang="zh-CN" altLang="en-US" b="1" kern="1200" dirty="0">
                <a:solidFill>
                  <a:schemeClr val="accent1">
                    <a:lumMod val="50000"/>
                  </a:schemeClr>
                </a:solidFill>
                <a:latin typeface="黑体" charset="0"/>
                <a:ea typeface="黑体" charset="0"/>
                <a:cs typeface="黑体" charset="0"/>
              </a:rPr>
              <a:t>一、 心理学流派与幼儿园课程</a:t>
            </a:r>
            <a:endParaRPr lang="zh-CN" altLang="en-US" b="1" kern="1200" dirty="0">
              <a:solidFill>
                <a:schemeClr val="accent1">
                  <a:lumMod val="50000"/>
                </a:schemeClr>
              </a:solidFill>
              <a:latin typeface="黑体" charset="0"/>
              <a:ea typeface="黑体" charset="0"/>
              <a:cs typeface="黑体" charset="0"/>
            </a:endParaRPr>
          </a:p>
        </p:txBody>
      </p:sp>
      <p:sp>
        <p:nvSpPr>
          <p:cNvPr id="3" name="文本框 2"/>
          <p:cNvSpPr txBox="1"/>
          <p:nvPr/>
        </p:nvSpPr>
        <p:spPr>
          <a:xfrm>
            <a:off x="1453515" y="1930718"/>
            <a:ext cx="9802813" cy="3681730"/>
          </a:xfrm>
          <a:prstGeom prst="rect">
            <a:avLst/>
          </a:prstGeom>
          <a:noFill/>
        </p:spPr>
        <p:txBody>
          <a:bodyPr wrap="square" rtlCol="0">
            <a:spAutoFit/>
          </a:bodyPr>
          <a:lstStyle/>
          <a:p>
            <a:pPr marR="0" defTabSz="914400" eaLnBrk="1" fontAlgn="auto" hangingPunct="1">
              <a:lnSpc>
                <a:spcPts val="3500"/>
              </a:lnSpc>
              <a:spcBef>
                <a:spcPts val="0"/>
              </a:spcBef>
              <a:spcAft>
                <a:spcPts val="0"/>
              </a:spcAft>
              <a:buClrTx/>
              <a:buSzTx/>
              <a:buFontTx/>
              <a:buNone/>
              <a:defRPr/>
            </a:pP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defTabSz="914400" eaLnBrk="1" fontAlgn="auto" hangingPunct="1">
              <a:lnSpc>
                <a:spcPts val="3500"/>
              </a:lnSpc>
              <a:spcBef>
                <a:spcPts val="0"/>
              </a:spcBef>
              <a:spcAft>
                <a:spcPts val="0"/>
              </a:spcAft>
              <a:buClrTx/>
              <a:buSzTx/>
              <a:buFontTx/>
              <a:buNone/>
              <a:defRPr/>
            </a:pPr>
            <a:r>
              <a:rPr kumimoji="0" lang="zh-CN" altLang="en-US" sz="2400" kern="1200" cap="none" spc="0" normalizeH="0" baseline="0" noProof="0" dirty="0">
                <a:solidFill>
                  <a:schemeClr val="bg2">
                    <a:lumMod val="25000"/>
                  </a:schemeClr>
                </a:solidFill>
                <a:latin typeface="微软雅黑" pitchFamily="34" charset="-122"/>
                <a:ea typeface="微软雅黑" pitchFamily="34" charset="-122"/>
                <a:cs typeface="+mn-cs"/>
              </a:rPr>
              <a:t>“以理论为基础的知识的理论、生物</a:t>
            </a:r>
            <a:r>
              <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rPr>
              <a:t>(</a:t>
            </a:r>
            <a:r>
              <a:rPr kumimoji="0" lang="zh-CN" altLang="en-US" sz="2400" kern="1200" cap="none" spc="0" normalizeH="0" baseline="0" noProof="0" dirty="0">
                <a:solidFill>
                  <a:schemeClr val="bg2">
                    <a:lumMod val="25000"/>
                  </a:schemeClr>
                </a:solidFill>
                <a:latin typeface="微软雅黑" pitchFamily="34" charset="-122"/>
                <a:ea typeface="微软雅黑" pitchFamily="34" charset="-122"/>
                <a:cs typeface="+mn-cs"/>
              </a:rPr>
              <a:t>成熟</a:t>
            </a:r>
            <a:r>
              <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rPr>
              <a:t>)</a:t>
            </a:r>
            <a:r>
              <a:rPr kumimoji="0" lang="zh-CN" altLang="en-US" sz="2400" kern="1200" cap="none" spc="0" normalizeH="0" baseline="0" noProof="0" dirty="0">
                <a:solidFill>
                  <a:schemeClr val="bg2">
                    <a:lumMod val="25000"/>
                  </a:schemeClr>
                </a:solidFill>
                <a:latin typeface="微软雅黑" pitchFamily="34" charset="-122"/>
                <a:ea typeface="微软雅黑" pitchFamily="34" charset="-122"/>
                <a:cs typeface="+mn-cs"/>
              </a:rPr>
              <a:t>限制论等。</a:t>
            </a: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defTabSz="914400" eaLnBrk="1" fontAlgn="auto" hangingPunct="1">
              <a:lnSpc>
                <a:spcPts val="3500"/>
              </a:lnSpc>
              <a:spcBef>
                <a:spcPts val="0"/>
              </a:spcBef>
              <a:spcAft>
                <a:spcPts val="0"/>
              </a:spcAft>
              <a:buClrTx/>
              <a:buSzTx/>
              <a:buFontTx/>
              <a:buNone/>
              <a:defRPr/>
            </a:pP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defTabSz="914400" eaLnBrk="1" fontAlgn="auto" hangingPunct="1">
              <a:lnSpc>
                <a:spcPts val="3500"/>
              </a:lnSpc>
              <a:spcBef>
                <a:spcPts val="0"/>
              </a:spcBef>
              <a:spcAft>
                <a:spcPts val="0"/>
              </a:spcAft>
              <a:buClrTx/>
              <a:buSzTx/>
              <a:buFontTx/>
              <a:buNone/>
              <a:defRPr/>
            </a:pPr>
            <a:r>
              <a:rPr kumimoji="0" lang="zh-CN" altLang="en-US" sz="2400" kern="1200" cap="none" spc="0" normalizeH="0" baseline="0" noProof="0" dirty="0">
                <a:solidFill>
                  <a:schemeClr val="bg2">
                    <a:lumMod val="25000"/>
                  </a:schemeClr>
                </a:solidFill>
                <a:latin typeface="微软雅黑" pitchFamily="34" charset="-122"/>
                <a:ea typeface="微软雅黑" pitchFamily="34" charset="-122"/>
                <a:cs typeface="+mn-cs"/>
              </a:rPr>
              <a:t>以理论为基础的知识的理论“主要源自于认知的特殊性观和朴素的理论观。”</a:t>
            </a: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defTabSz="914400" eaLnBrk="1" fontAlgn="auto" hangingPunct="1">
              <a:lnSpc>
                <a:spcPts val="3500"/>
              </a:lnSpc>
              <a:spcBef>
                <a:spcPts val="0"/>
              </a:spcBef>
              <a:spcAft>
                <a:spcPts val="0"/>
              </a:spcAft>
              <a:buClrTx/>
              <a:buSzTx/>
              <a:buFontTx/>
              <a:buNone/>
              <a:defRPr/>
            </a:pP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defTabSz="914400" eaLnBrk="1" fontAlgn="auto" hangingPunct="1">
              <a:lnSpc>
                <a:spcPts val="3500"/>
              </a:lnSpc>
              <a:spcBef>
                <a:spcPts val="0"/>
              </a:spcBef>
              <a:spcAft>
                <a:spcPts val="0"/>
              </a:spcAft>
              <a:buClrTx/>
              <a:buSzTx/>
              <a:buFontTx/>
              <a:buNone/>
              <a:defRPr/>
            </a:pPr>
            <a:r>
              <a:rPr kumimoji="0" lang="zh-CN" altLang="en-US" sz="2400" kern="1200" cap="none" spc="0" normalizeH="0" baseline="0" noProof="0" dirty="0">
                <a:solidFill>
                  <a:schemeClr val="bg2">
                    <a:lumMod val="25000"/>
                  </a:schemeClr>
                </a:solidFill>
                <a:latin typeface="微软雅黑" pitchFamily="34" charset="-122"/>
                <a:ea typeface="微软雅黑" pitchFamily="34" charset="-122"/>
                <a:cs typeface="+mn-cs"/>
              </a:rPr>
              <a:t>一些认知心理学家和学前教育家们正在将他们的注意力集中在领域特殊性方面。</a:t>
            </a:r>
            <a:endParaRPr kumimoji="0" lang="zh-CN" altLang="en-US" sz="2400" kern="1200" cap="none" spc="0" normalizeH="0" baseline="0" noProof="0" dirty="0">
              <a:solidFill>
                <a:schemeClr val="bg2">
                  <a:lumMod val="25000"/>
                </a:schemeClr>
              </a:solidFill>
              <a:latin typeface="微软雅黑" pitchFamily="34" charset="-122"/>
              <a:ea typeface="微软雅黑" pitchFamily="34" charset="-122"/>
              <a:cs typeface="+mn-cs"/>
            </a:endParaRPr>
          </a:p>
        </p:txBody>
      </p:sp>
      <p:sp>
        <p:nvSpPr>
          <p:cNvPr id="2" name="文本框 1"/>
          <p:cNvSpPr txBox="1"/>
          <p:nvPr/>
        </p:nvSpPr>
        <p:spPr>
          <a:xfrm>
            <a:off x="1314450" y="1102360"/>
            <a:ext cx="9369425" cy="460375"/>
          </a:xfrm>
          <a:prstGeom prst="rect">
            <a:avLst/>
          </a:prstGeom>
          <a:noFill/>
        </p:spPr>
        <p:txBody>
          <a:bodyPr wrap="square" rtlCol="0">
            <a:spAutoFit/>
          </a:bodyPr>
          <a:p>
            <a:r>
              <a:rPr lang="en-US" altLang="zh-CN" sz="2400" noProof="0" dirty="0">
                <a:solidFill>
                  <a:schemeClr val="accent1">
                    <a:lumMod val="75000"/>
                  </a:schemeClr>
                </a:solidFill>
                <a:latin typeface="微软雅黑" pitchFamily="34" charset="-122"/>
                <a:ea typeface="微软雅黑" pitchFamily="34" charset="-122"/>
                <a:sym typeface="+mn-ea"/>
              </a:rPr>
              <a:t>3. </a:t>
            </a:r>
            <a:r>
              <a:rPr lang="zh-CN" altLang="en-US" sz="2400" noProof="0" dirty="0">
                <a:solidFill>
                  <a:schemeClr val="accent1">
                    <a:lumMod val="75000"/>
                  </a:schemeClr>
                </a:solidFill>
                <a:latin typeface="微软雅黑" pitchFamily="34" charset="-122"/>
                <a:ea typeface="微软雅黑" pitchFamily="34" charset="-122"/>
                <a:sym typeface="+mn-ea"/>
              </a:rPr>
              <a:t>认知心理学研究的新进展对幼儿园课程设计、编制和实施的影响</a:t>
            </a:r>
            <a:endParaRPr kumimoji="0" lang="en-US" altLang="zh-CN" sz="2400" kern="1200" cap="none" spc="0" normalizeH="0" baseline="0" noProof="0" dirty="0">
              <a:solidFill>
                <a:schemeClr val="accent1">
                  <a:lumMod val="75000"/>
                </a:schemeClr>
              </a:solidFill>
              <a:latin typeface="微软雅黑" pitchFamily="34" charset="-122"/>
              <a:ea typeface="微软雅黑" pitchFamily="34" charset="-122"/>
              <a:cs typeface="+mn-c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标题 1"/>
          <p:cNvSpPr>
            <a:spLocks noGrp="1"/>
          </p:cNvSpPr>
          <p:nvPr>
            <p:ph type="title"/>
          </p:nvPr>
        </p:nvSpPr>
        <p:spPr>
          <a:xfrm>
            <a:off x="1527175" y="41275"/>
            <a:ext cx="10515600" cy="1325563"/>
          </a:xfrm>
        </p:spPr>
        <p:txBody>
          <a:bodyPr vert="horz" wrap="square" lIns="91440" tIns="45720" rIns="91440" bIns="45720" anchor="ctr" anchorCtr="0"/>
          <a:p>
            <a:pPr defTabSz="914400">
              <a:buNone/>
            </a:pPr>
            <a:r>
              <a:rPr lang="zh-CN" altLang="en-US" kern="1200" dirty="0">
                <a:solidFill>
                  <a:srgbClr val="002060"/>
                </a:solidFill>
                <a:latin typeface="黑体" charset="0"/>
                <a:ea typeface="黑体" charset="0"/>
                <a:cs typeface="黑体" charset="0"/>
              </a:rPr>
              <a:t>一、 心理学流派与幼儿园课程</a:t>
            </a:r>
            <a:endParaRPr lang="zh-CN" altLang="en-US" kern="1200" dirty="0">
              <a:solidFill>
                <a:srgbClr val="002060"/>
              </a:solidFill>
              <a:latin typeface="黑体" charset="0"/>
              <a:ea typeface="黑体" charset="0"/>
              <a:cs typeface="黑体" charset="0"/>
            </a:endParaRPr>
          </a:p>
        </p:txBody>
      </p:sp>
      <p:sp>
        <p:nvSpPr>
          <p:cNvPr id="3" name="文本框 2"/>
          <p:cNvSpPr txBox="1"/>
          <p:nvPr/>
        </p:nvSpPr>
        <p:spPr>
          <a:xfrm>
            <a:off x="965835" y="1183005"/>
            <a:ext cx="10278745" cy="1886585"/>
          </a:xfrm>
          <a:prstGeom prst="rect">
            <a:avLst/>
          </a:prstGeom>
          <a:noFill/>
        </p:spPr>
        <p:txBody>
          <a:bodyPr wrap="square" rtlCol="0">
            <a:spAutoFit/>
          </a:bodyPr>
          <a:lstStyle/>
          <a:p>
            <a:pPr marR="0" defTabSz="914400" eaLnBrk="1" fontAlgn="auto" hangingPunct="1">
              <a:lnSpc>
                <a:spcPts val="3500"/>
              </a:lnSpc>
              <a:spcBef>
                <a:spcPts val="0"/>
              </a:spcBef>
              <a:spcAft>
                <a:spcPts val="0"/>
              </a:spcAft>
              <a:buClrTx/>
              <a:buSzTx/>
              <a:buFontTx/>
              <a:buNone/>
              <a:defRPr/>
            </a:pPr>
            <a:r>
              <a:rPr kumimoji="0" lang="en-US" altLang="zh-CN" sz="2800" kern="1200" cap="none" spc="0" normalizeH="0" baseline="0" noProof="0" dirty="0">
                <a:solidFill>
                  <a:schemeClr val="accent1">
                    <a:lumMod val="50000"/>
                  </a:schemeClr>
                </a:solidFill>
                <a:latin typeface="微软雅黑" pitchFamily="34" charset="-122"/>
                <a:ea typeface="微软雅黑" pitchFamily="34" charset="-122"/>
                <a:cs typeface="+mn-cs"/>
              </a:rPr>
              <a:t>(</a:t>
            </a:r>
            <a:r>
              <a:rPr kumimoji="0" lang="zh-CN" altLang="en-US" sz="2800" kern="1200" cap="none" spc="0" normalizeH="0" baseline="0" noProof="0" dirty="0">
                <a:solidFill>
                  <a:schemeClr val="accent1">
                    <a:lumMod val="50000"/>
                  </a:schemeClr>
                </a:solidFill>
                <a:latin typeface="微软雅黑" pitchFamily="34" charset="-122"/>
                <a:ea typeface="微软雅黑" pitchFamily="34" charset="-122"/>
                <a:cs typeface="+mn-cs"/>
              </a:rPr>
              <a:t>二</a:t>
            </a:r>
            <a:r>
              <a:rPr kumimoji="0" lang="en-US" altLang="zh-CN" sz="2800" kern="1200" cap="none" spc="0" normalizeH="0" baseline="0" noProof="0" dirty="0">
                <a:solidFill>
                  <a:schemeClr val="accent1">
                    <a:lumMod val="50000"/>
                  </a:schemeClr>
                </a:solidFill>
                <a:latin typeface="微软雅黑" pitchFamily="34" charset="-122"/>
                <a:ea typeface="微软雅黑" pitchFamily="34" charset="-122"/>
                <a:cs typeface="+mn-cs"/>
              </a:rPr>
              <a:t>) </a:t>
            </a:r>
            <a:r>
              <a:rPr kumimoji="0" lang="zh-CN" altLang="en-US" sz="2800" kern="1200" cap="none" spc="0" normalizeH="0" baseline="0" noProof="0" dirty="0">
                <a:solidFill>
                  <a:schemeClr val="accent1">
                    <a:lumMod val="50000"/>
                  </a:schemeClr>
                </a:solidFill>
                <a:latin typeface="微软雅黑" pitchFamily="34" charset="-122"/>
                <a:ea typeface="微软雅黑" pitchFamily="34" charset="-122"/>
                <a:cs typeface="+mn-cs"/>
              </a:rPr>
              <a:t>成熟理论与幼儿园课程</a:t>
            </a:r>
            <a:endParaRPr kumimoji="0" lang="zh-CN" altLang="en-US" sz="2800" kern="1200" cap="none" spc="0" normalizeH="0" baseline="0" noProof="0" dirty="0">
              <a:solidFill>
                <a:schemeClr val="accent1">
                  <a:lumMod val="50000"/>
                </a:schemeClr>
              </a:solidFill>
              <a:latin typeface="微软雅黑" pitchFamily="34" charset="-122"/>
              <a:ea typeface="微软雅黑" pitchFamily="34" charset="-122"/>
              <a:cs typeface="+mn-cs"/>
            </a:endParaRPr>
          </a:p>
          <a:p>
            <a:pPr marR="0" defTabSz="914400" eaLnBrk="1" fontAlgn="auto" hangingPunct="1">
              <a:lnSpc>
                <a:spcPts val="3500"/>
              </a:lnSpc>
              <a:spcBef>
                <a:spcPts val="0"/>
              </a:spcBef>
              <a:spcAft>
                <a:spcPts val="0"/>
              </a:spcAft>
              <a:buClrTx/>
              <a:buSzTx/>
              <a:buFontTx/>
              <a:buNone/>
              <a:defRPr/>
            </a:pPr>
            <a:endParaRPr kumimoji="0" lang="zh-CN" altLang="en-US" sz="9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indent="539750" defTabSz="914400" eaLnBrk="1" fontAlgn="auto" hangingPunct="1">
              <a:lnSpc>
                <a:spcPts val="3500"/>
              </a:lnSpc>
              <a:spcBef>
                <a:spcPts val="0"/>
              </a:spcBef>
              <a:spcAft>
                <a:spcPts val="0"/>
              </a:spcAft>
              <a:buClrTx/>
              <a:buSzTx/>
              <a:buFontTx/>
              <a:buNone/>
              <a:defRPr/>
            </a:pPr>
            <a:r>
              <a:rPr kumimoji="0" lang="zh-CN" altLang="en-US" sz="2200" kern="1200" cap="none" spc="0" normalizeH="0" baseline="0" noProof="0" dirty="0">
                <a:solidFill>
                  <a:schemeClr val="bg2">
                    <a:lumMod val="25000"/>
                  </a:schemeClr>
                </a:solidFill>
                <a:latin typeface="微软雅黑" pitchFamily="34" charset="-122"/>
                <a:ea typeface="微软雅黑" pitchFamily="34" charset="-122"/>
                <a:cs typeface="+mn-cs"/>
              </a:rPr>
              <a:t>成熟理论主张人类发展过程主要是由遗传决定的，人类的基因以系统的方式按一定的规律发展，虽然环境会影响自然的发展，但是不可能根本改变这些发展模式。</a:t>
            </a:r>
            <a:endParaRPr kumimoji="0" lang="en-US" altLang="zh-CN" sz="2200" kern="1200" cap="none" spc="0" normalizeH="0" baseline="0" noProof="0" dirty="0">
              <a:solidFill>
                <a:schemeClr val="bg2">
                  <a:lumMod val="25000"/>
                </a:schemeClr>
              </a:solidFill>
              <a:latin typeface="微软雅黑" pitchFamily="34" charset="-122"/>
              <a:ea typeface="微软雅黑" pitchFamily="34" charset="-122"/>
              <a:cs typeface="+mn-cs"/>
            </a:endParaRPr>
          </a:p>
        </p:txBody>
      </p:sp>
      <p:grpSp>
        <p:nvGrpSpPr>
          <p:cNvPr id="9" name="组合 8"/>
          <p:cNvGrpSpPr/>
          <p:nvPr/>
        </p:nvGrpSpPr>
        <p:grpSpPr>
          <a:xfrm>
            <a:off x="1096645" y="3188970"/>
            <a:ext cx="10386695" cy="2314575"/>
            <a:chOff x="1727" y="5022"/>
            <a:chExt cx="16357" cy="3645"/>
          </a:xfrm>
        </p:grpSpPr>
        <p:sp>
          <p:nvSpPr>
            <p:cNvPr id="2" name="矩形 1"/>
            <p:cNvSpPr/>
            <p:nvPr/>
          </p:nvSpPr>
          <p:spPr>
            <a:xfrm>
              <a:off x="1746" y="5022"/>
              <a:ext cx="16338" cy="3629"/>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marR="0" defTabSz="914400" eaLnBrk="1" fontAlgn="auto" hangingPunct="1">
                <a:lnSpc>
                  <a:spcPts val="3500"/>
                </a:lnSpc>
                <a:spcBef>
                  <a:spcPts val="0"/>
                </a:spcBef>
                <a:spcAft>
                  <a:spcPts val="0"/>
                </a:spcAft>
                <a:buClrTx/>
                <a:buSzTx/>
                <a:buFontTx/>
                <a:buNone/>
                <a:defRPr/>
              </a:pPr>
              <a:endParaRPr lang="zh-CN" altLang="en-US" sz="2400" noProof="0" dirty="0">
                <a:solidFill>
                  <a:schemeClr val="accent2">
                    <a:lumMod val="75000"/>
                  </a:schemeClr>
                </a:solidFill>
                <a:latin typeface="微软雅黑" pitchFamily="34" charset="-122"/>
                <a:ea typeface="微软雅黑" pitchFamily="34" charset="-122"/>
                <a:sym typeface="+mn-ea"/>
              </a:endParaRPr>
            </a:p>
            <a:p>
              <a:pPr marR="0" indent="457200" defTabSz="914400" eaLnBrk="1" fontAlgn="auto" hangingPunct="1">
                <a:lnSpc>
                  <a:spcPts val="3500"/>
                </a:lnSpc>
                <a:spcBef>
                  <a:spcPts val="0"/>
                </a:spcBef>
                <a:spcAft>
                  <a:spcPts val="0"/>
                </a:spcAft>
                <a:buClrTx/>
                <a:buSzTx/>
                <a:buFontTx/>
                <a:buNone/>
                <a:defRPr/>
              </a:pPr>
              <a:r>
                <a:rPr lang="zh-CN" altLang="en-US" sz="2400" noProof="0" dirty="0">
                  <a:solidFill>
                    <a:schemeClr val="accent2">
                      <a:lumMod val="75000"/>
                    </a:schemeClr>
                  </a:solidFill>
                  <a:latin typeface="微软雅黑" pitchFamily="34" charset="-122"/>
                  <a:ea typeface="微软雅黑" pitchFamily="34" charset="-122"/>
                  <a:sym typeface="+mn-ea"/>
                </a:rPr>
                <a:t>霍尔</a:t>
              </a:r>
              <a:r>
                <a:rPr lang="zh-CN" altLang="en-US" sz="2400" noProof="0" dirty="0">
                  <a:solidFill>
                    <a:schemeClr val="bg2">
                      <a:lumMod val="25000"/>
                    </a:schemeClr>
                  </a:solidFill>
                  <a:latin typeface="微软雅黑" pitchFamily="34" charset="-122"/>
                  <a:ea typeface="微软雅黑" pitchFamily="34" charset="-122"/>
                  <a:sym typeface="+mn-ea"/>
                </a:rPr>
                <a:t>认为“个体发展复演种系发展的过程”，以儿童为中心的教育理念主张教育应顺应儿童的天性和发展规律，而不是去遵循来自外部的规则。</a:t>
              </a:r>
              <a:endParaRPr kumimoji="0" lang="en-US" altLang="zh-CN" sz="10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indent="457200" defTabSz="914400" eaLnBrk="1" fontAlgn="auto" hangingPunct="1">
                <a:lnSpc>
                  <a:spcPts val="3500"/>
                </a:lnSpc>
                <a:spcBef>
                  <a:spcPts val="0"/>
                </a:spcBef>
                <a:spcAft>
                  <a:spcPts val="0"/>
                </a:spcAft>
                <a:buClrTx/>
                <a:buSzTx/>
                <a:buFontTx/>
                <a:buNone/>
                <a:defRPr/>
              </a:pPr>
              <a:r>
                <a:rPr lang="zh-CN" altLang="en-US" sz="2400" noProof="0" dirty="0">
                  <a:solidFill>
                    <a:schemeClr val="accent2">
                      <a:lumMod val="75000"/>
                    </a:schemeClr>
                  </a:solidFill>
                  <a:latin typeface="微软雅黑" pitchFamily="34" charset="-122"/>
                  <a:ea typeface="微软雅黑" pitchFamily="34" charset="-122"/>
                  <a:sym typeface="+mn-ea"/>
                </a:rPr>
                <a:t>格塞尔</a:t>
              </a:r>
              <a:r>
                <a:rPr lang="zh-CN" altLang="en-US" sz="2400" noProof="0" dirty="0">
                  <a:solidFill>
                    <a:schemeClr val="bg2">
                      <a:lumMod val="25000"/>
                    </a:schemeClr>
                  </a:solidFill>
                  <a:latin typeface="微软雅黑" pitchFamily="34" charset="-122"/>
                  <a:ea typeface="微软雅黑" pitchFamily="34" charset="-122"/>
                  <a:sym typeface="+mn-ea"/>
                </a:rPr>
                <a:t>详细地描述了儿童从新生儿到</a:t>
              </a:r>
              <a:r>
                <a:rPr lang="en-US" altLang="zh-CN" sz="2400" noProof="0" dirty="0">
                  <a:solidFill>
                    <a:schemeClr val="bg2">
                      <a:lumMod val="25000"/>
                    </a:schemeClr>
                  </a:solidFill>
                  <a:latin typeface="微软雅黑" pitchFamily="34" charset="-122"/>
                  <a:ea typeface="微软雅黑" pitchFamily="34" charset="-122"/>
                  <a:sym typeface="+mn-ea"/>
                </a:rPr>
                <a:t>10</a:t>
              </a:r>
              <a:r>
                <a:rPr lang="zh-CN" altLang="en-US" sz="2400" noProof="0" dirty="0">
                  <a:solidFill>
                    <a:schemeClr val="bg2">
                      <a:lumMod val="25000"/>
                    </a:schemeClr>
                  </a:solidFill>
                  <a:latin typeface="微软雅黑" pitchFamily="34" charset="-122"/>
                  <a:ea typeface="微软雅黑" pitchFamily="34" charset="-122"/>
                  <a:sym typeface="+mn-ea"/>
                </a:rPr>
                <a:t>岁的发展情况，确定每一特定年龄儿童的典型特征，以此作为该年龄儿童正常发展的指标。</a:t>
              </a: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a:p>
              <a:pPr algn="ct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p:txBody>
        </p:sp>
        <p:grpSp>
          <p:nvGrpSpPr>
            <p:cNvPr id="7" name="组合 6"/>
            <p:cNvGrpSpPr/>
            <p:nvPr/>
          </p:nvGrpSpPr>
          <p:grpSpPr>
            <a:xfrm>
              <a:off x="1727" y="5048"/>
              <a:ext cx="16315" cy="3619"/>
              <a:chOff x="1885" y="5581"/>
              <a:chExt cx="16315" cy="3619"/>
            </a:xfrm>
          </p:grpSpPr>
          <p:sp>
            <p:nvSpPr>
              <p:cNvPr id="5" name="直角三角形 4"/>
              <p:cNvSpPr/>
              <p:nvPr/>
            </p:nvSpPr>
            <p:spPr>
              <a:xfrm>
                <a:off x="1885" y="8528"/>
                <a:ext cx="927" cy="672"/>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直角三角形 5"/>
              <p:cNvSpPr/>
              <p:nvPr/>
            </p:nvSpPr>
            <p:spPr>
              <a:xfrm rot="10800000">
                <a:off x="17431" y="5581"/>
                <a:ext cx="769" cy="808"/>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
        <p:nvSpPr>
          <p:cNvPr id="8" name="文本框 7"/>
          <p:cNvSpPr txBox="1"/>
          <p:nvPr/>
        </p:nvSpPr>
        <p:spPr>
          <a:xfrm>
            <a:off x="500380" y="5586095"/>
            <a:ext cx="11077575" cy="988695"/>
          </a:xfrm>
          <a:prstGeom prst="rect">
            <a:avLst/>
          </a:prstGeom>
          <a:noFill/>
        </p:spPr>
        <p:txBody>
          <a:bodyPr wrap="square" rtlCol="0" anchor="t">
            <a:spAutoFit/>
          </a:bodyPr>
          <a:p>
            <a:pPr marR="0" indent="539750" defTabSz="914400" eaLnBrk="1" fontAlgn="auto" hangingPunct="1">
              <a:lnSpc>
                <a:spcPts val="3500"/>
              </a:lnSpc>
              <a:spcBef>
                <a:spcPts val="0"/>
              </a:spcBef>
              <a:spcAft>
                <a:spcPts val="0"/>
              </a:spcAft>
              <a:buClrTx/>
              <a:buSzTx/>
              <a:buFontTx/>
              <a:buNone/>
              <a:defRPr/>
            </a:pPr>
            <a:r>
              <a:rPr lang="zh-CN" altLang="en-US" sz="2400" noProof="0" dirty="0">
                <a:solidFill>
                  <a:schemeClr val="bg2">
                    <a:lumMod val="25000"/>
                  </a:schemeClr>
                </a:solidFill>
                <a:latin typeface="微软雅黑" pitchFamily="34" charset="-122"/>
                <a:ea typeface="微软雅黑" pitchFamily="34" charset="-122"/>
                <a:sym typeface="+mn-ea"/>
              </a:rPr>
              <a:t>根据成熟理论，幼儿园应在不过分施加压力的情况下让儿童得到发展，教师应基于儿童的兴趣和需要设计课程和创设环境。</a:t>
            </a:r>
            <a:endParaRPr lang="zh-CN" altLang="en-US" sz="2400" noProof="0" dirty="0">
              <a:solidFill>
                <a:schemeClr val="bg2">
                  <a:lumMod val="25000"/>
                </a:schemeClr>
              </a:solidFill>
              <a:latin typeface="微软雅黑" pitchFamily="34" charset="-122"/>
              <a:ea typeface="微软雅黑" pitchFamily="34" charset="-122"/>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pattFill prst="ltUpDiag">
          <a:fgClr>
            <a:schemeClr val="bg2">
              <a:lumMod val="90000"/>
            </a:schemeClr>
          </a:fgClr>
          <a:bgClr>
            <a:schemeClr val="bg1"/>
          </a:bgClr>
        </a:pattFill>
        <a:effectLst/>
      </p:bgPr>
    </p:bg>
    <p:spTree>
      <p:nvGrpSpPr>
        <p:cNvPr id="1" name=""/>
        <p:cNvGrpSpPr/>
        <p:nvPr/>
      </p:nvGrpSpPr>
      <p:grpSpPr/>
      <p:sp>
        <p:nvSpPr>
          <p:cNvPr id="12" name="文本框 11"/>
          <p:cNvSpPr txBox="1"/>
          <p:nvPr/>
        </p:nvSpPr>
        <p:spPr>
          <a:xfrm>
            <a:off x="1173163" y="2166938"/>
            <a:ext cx="9774238" cy="3375025"/>
          </a:xfrm>
          <a:prstGeom prst="rect">
            <a:avLst/>
          </a:prstGeom>
          <a:noFill/>
        </p:spPr>
        <p:txBody>
          <a:bodyPr wrap="square" rtlCol="0">
            <a:spAutoFit/>
          </a:bodyPr>
          <a:lstStyle/>
          <a:p>
            <a:pPr marR="0" defTabSz="914400" eaLnBrk="1" fontAlgn="auto" hangingPunct="1">
              <a:lnSpc>
                <a:spcPts val="3200"/>
              </a:lnSpc>
              <a:spcBef>
                <a:spcPts val="0"/>
              </a:spcBef>
              <a:spcAft>
                <a:spcPts val="0"/>
              </a:spcAft>
              <a:buClrTx/>
              <a:buSzTx/>
              <a:buFontTx/>
              <a:buNone/>
              <a:defRPr/>
            </a:pPr>
            <a:r>
              <a:rPr kumimoji="0" lang="zh-CN" altLang="en-US" sz="2200" kern="1200" cap="none" spc="0" normalizeH="0" baseline="0" noProof="0" dirty="0">
                <a:solidFill>
                  <a:schemeClr val="bg2">
                    <a:lumMod val="25000"/>
                  </a:schemeClr>
                </a:solidFill>
                <a:latin typeface="微软雅黑" pitchFamily="34" charset="-122"/>
                <a:ea typeface="微软雅黑" pitchFamily="34" charset="-122"/>
                <a:cs typeface="+mn-cs"/>
              </a:rPr>
              <a:t>课程的基础，指的是影响</a:t>
            </a:r>
            <a:r>
              <a:rPr kumimoji="0" lang="zh-CN" altLang="en-US" sz="2200" kern="1200" cap="none" spc="0" normalizeH="0" baseline="0" noProof="0" dirty="0">
                <a:solidFill>
                  <a:schemeClr val="accent2">
                    <a:lumMod val="75000"/>
                  </a:schemeClr>
                </a:solidFill>
                <a:latin typeface="微软雅黑" pitchFamily="34" charset="-122"/>
                <a:ea typeface="微软雅黑" pitchFamily="34" charset="-122"/>
                <a:cs typeface="+mn-cs"/>
              </a:rPr>
              <a:t>课程目标、课程内容、课程评价和课程实施</a:t>
            </a:r>
            <a:r>
              <a:rPr kumimoji="0" lang="zh-CN" altLang="en-US" sz="2200" kern="1200" cap="none" spc="0" normalizeH="0" baseline="0" noProof="0" dirty="0">
                <a:solidFill>
                  <a:schemeClr val="bg2">
                    <a:lumMod val="25000"/>
                  </a:schemeClr>
                </a:solidFill>
                <a:latin typeface="微软雅黑" pitchFamily="34" charset="-122"/>
                <a:ea typeface="微软雅黑" pitchFamily="34" charset="-122"/>
                <a:cs typeface="+mn-cs"/>
              </a:rPr>
              <a:t>的主要因素。</a:t>
            </a:r>
            <a:endParaRPr kumimoji="0" lang="en-US" altLang="zh-CN" sz="22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defTabSz="914400" eaLnBrk="1" fontAlgn="auto" hangingPunct="1">
              <a:lnSpc>
                <a:spcPts val="3200"/>
              </a:lnSpc>
              <a:spcBef>
                <a:spcPts val="0"/>
              </a:spcBef>
              <a:spcAft>
                <a:spcPts val="0"/>
              </a:spcAft>
              <a:buClrTx/>
              <a:buSzTx/>
              <a:buFontTx/>
              <a:buNone/>
              <a:defRPr/>
            </a:pPr>
            <a:endParaRPr kumimoji="0" lang="en-US" altLang="zh-CN" sz="22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defTabSz="914400" eaLnBrk="1" fontAlgn="auto" hangingPunct="1">
              <a:lnSpc>
                <a:spcPts val="3200"/>
              </a:lnSpc>
              <a:spcBef>
                <a:spcPts val="0"/>
              </a:spcBef>
              <a:spcAft>
                <a:spcPts val="0"/>
              </a:spcAft>
              <a:buClrTx/>
              <a:buSzTx/>
              <a:buFontTx/>
              <a:buNone/>
              <a:defRPr/>
            </a:pPr>
            <a:r>
              <a:rPr kumimoji="0" lang="zh-CN" altLang="en-US" sz="2200" kern="1200" cap="none" spc="0" normalizeH="0" baseline="0" noProof="0" dirty="0">
                <a:solidFill>
                  <a:schemeClr val="bg2">
                    <a:lumMod val="25000"/>
                  </a:schemeClr>
                </a:solidFill>
                <a:latin typeface="微软雅黑" pitchFamily="34" charset="-122"/>
                <a:ea typeface="微软雅黑" pitchFamily="34" charset="-122"/>
                <a:cs typeface="+mn-cs"/>
              </a:rPr>
              <a:t>幼儿园课程与学校课程相比，其特殊之处：</a:t>
            </a:r>
            <a:endParaRPr kumimoji="0" lang="en-US" altLang="zh-CN" sz="22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defTabSz="914400" eaLnBrk="1" fontAlgn="auto" hangingPunct="1">
              <a:lnSpc>
                <a:spcPts val="3200"/>
              </a:lnSpc>
              <a:spcBef>
                <a:spcPts val="0"/>
              </a:spcBef>
              <a:spcAft>
                <a:spcPts val="0"/>
              </a:spcAft>
              <a:buClrTx/>
              <a:buSzTx/>
              <a:buFontTx/>
              <a:buNone/>
              <a:defRPr/>
            </a:pPr>
            <a:r>
              <a:rPr kumimoji="0" lang="zh-CN" altLang="en-US" sz="2200" kern="1200" cap="none" spc="0" normalizeH="0" baseline="0" noProof="0" dirty="0">
                <a:solidFill>
                  <a:schemeClr val="bg2">
                    <a:lumMod val="25000"/>
                  </a:schemeClr>
                </a:solidFill>
                <a:latin typeface="微软雅黑" pitchFamily="34" charset="-122"/>
                <a:ea typeface="微软雅黑" pitchFamily="34" charset="-122"/>
                <a:cs typeface="+mn-cs"/>
              </a:rPr>
              <a:t>①早期教育方案更多注重个体儿童身心发展的需要，而不是更多强调社会需要和知识体系；</a:t>
            </a:r>
            <a:endParaRPr kumimoji="0" lang="en-US" altLang="zh-CN" sz="22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defTabSz="914400" eaLnBrk="1" fontAlgn="auto" hangingPunct="1">
              <a:lnSpc>
                <a:spcPts val="3200"/>
              </a:lnSpc>
              <a:spcBef>
                <a:spcPts val="0"/>
              </a:spcBef>
              <a:spcAft>
                <a:spcPts val="0"/>
              </a:spcAft>
              <a:buClrTx/>
              <a:buSzTx/>
              <a:buFontTx/>
              <a:buNone/>
              <a:defRPr/>
            </a:pPr>
            <a:r>
              <a:rPr kumimoji="0" lang="en-US" altLang="zh-CN" sz="2200" kern="1200" cap="none" spc="0" normalizeH="0" baseline="0" noProof="0" dirty="0">
                <a:solidFill>
                  <a:schemeClr val="bg2">
                    <a:lumMod val="25000"/>
                  </a:schemeClr>
                </a:solidFill>
                <a:latin typeface="微软雅黑" pitchFamily="34" charset="-122"/>
                <a:ea typeface="微软雅黑" pitchFamily="34" charset="-122"/>
                <a:cs typeface="+mn-cs"/>
              </a:rPr>
              <a:t>②</a:t>
            </a:r>
            <a:r>
              <a:rPr kumimoji="0" lang="zh-CN" altLang="en-US" sz="2200" kern="1200" cap="none" spc="0" normalizeH="0" baseline="0" noProof="0" dirty="0">
                <a:solidFill>
                  <a:schemeClr val="bg2">
                    <a:lumMod val="25000"/>
                  </a:schemeClr>
                </a:solidFill>
                <a:latin typeface="微软雅黑" pitchFamily="34" charset="-122"/>
                <a:ea typeface="微软雅黑" pitchFamily="34" charset="-122"/>
                <a:cs typeface="+mn-cs"/>
              </a:rPr>
              <a:t>早期教育方案更多注重儿童直接经验的获得，而不是间接知识的传授；</a:t>
            </a:r>
            <a:endParaRPr kumimoji="0" lang="en-US" altLang="zh-CN" sz="22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defTabSz="914400" eaLnBrk="1" fontAlgn="auto" hangingPunct="1">
              <a:lnSpc>
                <a:spcPts val="3200"/>
              </a:lnSpc>
              <a:spcBef>
                <a:spcPts val="0"/>
              </a:spcBef>
              <a:spcAft>
                <a:spcPts val="0"/>
              </a:spcAft>
              <a:buClrTx/>
              <a:buSzTx/>
              <a:buFontTx/>
              <a:buNone/>
              <a:defRPr/>
            </a:pPr>
            <a:r>
              <a:rPr kumimoji="0" lang="en-US" altLang="zh-CN" sz="2200" kern="1200" cap="none" spc="0" normalizeH="0" baseline="0" noProof="0" dirty="0">
                <a:solidFill>
                  <a:schemeClr val="bg2">
                    <a:lumMod val="25000"/>
                  </a:schemeClr>
                </a:solidFill>
                <a:latin typeface="微软雅黑" pitchFamily="34" charset="-122"/>
                <a:ea typeface="微软雅黑" pitchFamily="34" charset="-122"/>
                <a:cs typeface="+mn-cs"/>
              </a:rPr>
              <a:t>③</a:t>
            </a:r>
            <a:r>
              <a:rPr kumimoji="0" lang="zh-CN" altLang="en-US" sz="2200" kern="1200" cap="none" spc="0" normalizeH="0" baseline="0" noProof="0" dirty="0">
                <a:solidFill>
                  <a:schemeClr val="bg2">
                    <a:lumMod val="25000"/>
                  </a:schemeClr>
                </a:solidFill>
                <a:latin typeface="微软雅黑" pitchFamily="34" charset="-122"/>
                <a:ea typeface="微软雅黑" pitchFamily="34" charset="-122"/>
                <a:cs typeface="+mn-cs"/>
              </a:rPr>
              <a:t>早期教育方案更多注重‘整个儿童’的发展，而不是某个方面的发展”。</a:t>
            </a:r>
            <a:endParaRPr kumimoji="0" lang="zh-CN" altLang="en-US" sz="2200" kern="1200" cap="none" spc="0" normalizeH="0" baseline="0" noProof="0" dirty="0">
              <a:solidFill>
                <a:schemeClr val="bg2">
                  <a:lumMod val="25000"/>
                </a:schemeClr>
              </a:solidFill>
              <a:latin typeface="微软雅黑" pitchFamily="34" charset="-122"/>
              <a:ea typeface="微软雅黑" pitchFamily="34" charset="-122"/>
              <a:cs typeface="+mn-cs"/>
            </a:endParaRPr>
          </a:p>
        </p:txBody>
      </p:sp>
    </p:spTree>
  </p:cSld>
  <p:clrMapOvr>
    <a:masterClrMapping/>
  </p:clrMapOvr>
  <p:transition spd="slow" advClick="0" advTm="6000">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标题 1"/>
          <p:cNvSpPr>
            <a:spLocks noGrp="1"/>
          </p:cNvSpPr>
          <p:nvPr>
            <p:ph type="title"/>
          </p:nvPr>
        </p:nvSpPr>
        <p:spPr>
          <a:xfrm>
            <a:off x="1527175" y="41275"/>
            <a:ext cx="10515600" cy="1325563"/>
          </a:xfrm>
        </p:spPr>
        <p:txBody>
          <a:bodyPr vert="horz" wrap="square" lIns="91440" tIns="45720" rIns="91440" bIns="45720" anchor="ctr" anchorCtr="0"/>
          <a:p>
            <a:pPr defTabSz="914400">
              <a:buNone/>
            </a:pPr>
            <a:r>
              <a:rPr lang="zh-CN" altLang="en-US" kern="1200" dirty="0">
                <a:solidFill>
                  <a:srgbClr val="002060"/>
                </a:solidFill>
                <a:latin typeface="黑体" charset="0"/>
                <a:ea typeface="黑体" charset="0"/>
                <a:cs typeface="黑体" charset="0"/>
              </a:rPr>
              <a:t>一、 心理学流派与幼儿园课程</a:t>
            </a:r>
            <a:endParaRPr lang="zh-CN" altLang="en-US" kern="1200" dirty="0">
              <a:solidFill>
                <a:srgbClr val="002060"/>
              </a:solidFill>
              <a:latin typeface="黑体" charset="0"/>
              <a:ea typeface="黑体" charset="0"/>
              <a:cs typeface="黑体" charset="0"/>
            </a:endParaRPr>
          </a:p>
        </p:txBody>
      </p:sp>
      <p:sp>
        <p:nvSpPr>
          <p:cNvPr id="3" name="文本框 2"/>
          <p:cNvSpPr txBox="1"/>
          <p:nvPr/>
        </p:nvSpPr>
        <p:spPr>
          <a:xfrm>
            <a:off x="965835" y="1183005"/>
            <a:ext cx="10278745" cy="539750"/>
          </a:xfrm>
          <a:prstGeom prst="rect">
            <a:avLst/>
          </a:prstGeom>
          <a:noFill/>
        </p:spPr>
        <p:txBody>
          <a:bodyPr wrap="square" rtlCol="0">
            <a:spAutoFit/>
          </a:bodyPr>
          <a:lstStyle/>
          <a:p>
            <a:pPr marR="0" defTabSz="914400" eaLnBrk="1" fontAlgn="auto" hangingPunct="1">
              <a:lnSpc>
                <a:spcPts val="3500"/>
              </a:lnSpc>
              <a:spcBef>
                <a:spcPts val="0"/>
              </a:spcBef>
              <a:spcAft>
                <a:spcPts val="0"/>
              </a:spcAft>
              <a:buClrTx/>
              <a:buSzTx/>
              <a:buFontTx/>
              <a:buNone/>
              <a:defRPr/>
            </a:pPr>
            <a:r>
              <a:rPr kumimoji="0" lang="en-US" altLang="zh-CN" sz="2800" kern="1200" cap="none" spc="0" normalizeH="0" baseline="0" noProof="0" dirty="0">
                <a:solidFill>
                  <a:schemeClr val="accent1">
                    <a:lumMod val="50000"/>
                  </a:schemeClr>
                </a:solidFill>
                <a:latin typeface="微软雅黑" pitchFamily="34" charset="-122"/>
                <a:ea typeface="微软雅黑" pitchFamily="34" charset="-122"/>
                <a:cs typeface="+mn-cs"/>
              </a:rPr>
              <a:t>(</a:t>
            </a:r>
            <a:r>
              <a:rPr kumimoji="0" lang="zh-CN" altLang="en-US" sz="2800" kern="1200" cap="none" spc="0" normalizeH="0" baseline="0" noProof="0" dirty="0">
                <a:solidFill>
                  <a:schemeClr val="accent1">
                    <a:lumMod val="50000"/>
                  </a:schemeClr>
                </a:solidFill>
                <a:latin typeface="微软雅黑" pitchFamily="34" charset="-122"/>
                <a:ea typeface="微软雅黑" pitchFamily="34" charset="-122"/>
                <a:cs typeface="+mn-cs"/>
              </a:rPr>
              <a:t>二</a:t>
            </a:r>
            <a:r>
              <a:rPr kumimoji="0" lang="en-US" altLang="zh-CN" sz="2800" kern="1200" cap="none" spc="0" normalizeH="0" baseline="0" noProof="0" dirty="0">
                <a:solidFill>
                  <a:schemeClr val="accent1">
                    <a:lumMod val="50000"/>
                  </a:schemeClr>
                </a:solidFill>
                <a:latin typeface="微软雅黑" pitchFamily="34" charset="-122"/>
                <a:ea typeface="微软雅黑" pitchFamily="34" charset="-122"/>
                <a:cs typeface="+mn-cs"/>
              </a:rPr>
              <a:t>) </a:t>
            </a:r>
            <a:r>
              <a:rPr kumimoji="0" lang="zh-CN" altLang="en-US" sz="2800" kern="1200" cap="none" spc="0" normalizeH="0" baseline="0" noProof="0" dirty="0">
                <a:solidFill>
                  <a:schemeClr val="accent1">
                    <a:lumMod val="50000"/>
                  </a:schemeClr>
                </a:solidFill>
                <a:latin typeface="微软雅黑" pitchFamily="34" charset="-122"/>
                <a:ea typeface="微软雅黑" pitchFamily="34" charset="-122"/>
                <a:cs typeface="+mn-cs"/>
              </a:rPr>
              <a:t>成熟理论与幼儿园课程</a:t>
            </a:r>
            <a:endParaRPr kumimoji="0" lang="en-US" altLang="zh-CN" sz="2200" kern="1200" cap="none" spc="0" normalizeH="0" baseline="0" noProof="0" dirty="0">
              <a:solidFill>
                <a:schemeClr val="bg2">
                  <a:lumMod val="25000"/>
                </a:schemeClr>
              </a:solidFill>
              <a:latin typeface="微软雅黑" pitchFamily="34" charset="-122"/>
              <a:ea typeface="微软雅黑" pitchFamily="34" charset="-122"/>
              <a:cs typeface="+mn-cs"/>
            </a:endParaRPr>
          </a:p>
        </p:txBody>
      </p:sp>
      <p:grpSp>
        <p:nvGrpSpPr>
          <p:cNvPr id="9" name="组合 8"/>
          <p:cNvGrpSpPr/>
          <p:nvPr/>
        </p:nvGrpSpPr>
        <p:grpSpPr>
          <a:xfrm>
            <a:off x="1046480" y="2463165"/>
            <a:ext cx="10383520" cy="3429635"/>
            <a:chOff x="1648" y="3879"/>
            <a:chExt cx="16352" cy="5401"/>
          </a:xfrm>
        </p:grpSpPr>
        <p:sp>
          <p:nvSpPr>
            <p:cNvPr id="2" name="矩形 1"/>
            <p:cNvSpPr/>
            <p:nvPr/>
          </p:nvSpPr>
          <p:spPr>
            <a:xfrm>
              <a:off x="1648" y="3879"/>
              <a:ext cx="16338" cy="5401"/>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marR="0" indent="457200" defTabSz="914400" eaLnBrk="1" fontAlgn="auto" hangingPunct="1">
                <a:lnSpc>
                  <a:spcPts val="3500"/>
                </a:lnSpc>
                <a:spcBef>
                  <a:spcPts val="0"/>
                </a:spcBef>
                <a:spcAft>
                  <a:spcPts val="0"/>
                </a:spcAft>
                <a:buClrTx/>
                <a:buSzTx/>
                <a:buFontTx/>
                <a:buNone/>
                <a:defRPr/>
              </a:pPr>
              <a:endParaRPr lang="zh-CN" altLang="en-US" sz="2400" noProof="0" dirty="0">
                <a:solidFill>
                  <a:schemeClr val="bg2">
                    <a:lumMod val="25000"/>
                  </a:schemeClr>
                </a:solidFill>
                <a:latin typeface="微软雅黑" pitchFamily="34" charset="-122"/>
                <a:ea typeface="微软雅黑" pitchFamily="34" charset="-122"/>
                <a:sym typeface="+mn-ea"/>
              </a:endParaRPr>
            </a:p>
            <a:p>
              <a:pPr marR="0" indent="457200" defTabSz="914400" eaLnBrk="1" fontAlgn="auto" hangingPunct="1">
                <a:lnSpc>
                  <a:spcPts val="3500"/>
                </a:lnSpc>
                <a:spcBef>
                  <a:spcPts val="0"/>
                </a:spcBef>
                <a:spcAft>
                  <a:spcPts val="0"/>
                </a:spcAft>
                <a:buClrTx/>
                <a:buSzTx/>
                <a:buFontTx/>
                <a:buNone/>
                <a:defRPr/>
              </a:pPr>
              <a:r>
                <a:rPr lang="zh-CN" altLang="en-US" sz="2400" noProof="0" dirty="0">
                  <a:solidFill>
                    <a:schemeClr val="bg2">
                      <a:lumMod val="25000"/>
                    </a:schemeClr>
                  </a:solidFill>
                  <a:latin typeface="微软雅黑" pitchFamily="34" charset="-122"/>
                  <a:ea typeface="微软雅黑" pitchFamily="34" charset="-122"/>
                  <a:sym typeface="+mn-ea"/>
                </a:rPr>
                <a:t>根据成熟理论，幼儿园应在不过分施加压力的情况下让儿童得到发展，教师应基于儿童的兴趣和需要设计课程和创设环境。</a:t>
              </a:r>
              <a:endParaRPr lang="zh-CN" altLang="en-US" sz="2400" noProof="0" dirty="0">
                <a:solidFill>
                  <a:schemeClr val="bg2">
                    <a:lumMod val="25000"/>
                  </a:schemeClr>
                </a:solidFill>
                <a:latin typeface="微软雅黑" pitchFamily="34" charset="-122"/>
                <a:ea typeface="微软雅黑" pitchFamily="34" charset="-122"/>
                <a:sym typeface="+mn-ea"/>
              </a:endParaRPr>
            </a:p>
            <a:p>
              <a:pPr marR="0" indent="457200" defTabSz="914400" eaLnBrk="1" fontAlgn="auto" hangingPunct="1">
                <a:lnSpc>
                  <a:spcPts val="3500"/>
                </a:lnSpc>
                <a:spcBef>
                  <a:spcPts val="0"/>
                </a:spcBef>
                <a:spcAft>
                  <a:spcPts val="0"/>
                </a:spcAft>
                <a:buClrTx/>
                <a:buSzTx/>
                <a:buFontTx/>
                <a:buNone/>
                <a:defRPr/>
              </a:pPr>
              <a:endParaRPr lang="zh-CN" altLang="en-US" sz="1400" noProof="0" dirty="0">
                <a:solidFill>
                  <a:schemeClr val="bg2">
                    <a:lumMod val="25000"/>
                  </a:schemeClr>
                </a:solidFill>
                <a:latin typeface="微软雅黑" pitchFamily="34" charset="-122"/>
                <a:ea typeface="微软雅黑" pitchFamily="34" charset="-122"/>
                <a:sym typeface="+mn-ea"/>
              </a:endParaRPr>
            </a:p>
            <a:p>
              <a:pPr marR="0" indent="457200" defTabSz="914400" eaLnBrk="1" fontAlgn="auto" hangingPunct="1">
                <a:lnSpc>
                  <a:spcPts val="3500"/>
                </a:lnSpc>
                <a:spcBef>
                  <a:spcPts val="0"/>
                </a:spcBef>
                <a:spcAft>
                  <a:spcPts val="0"/>
                </a:spcAft>
                <a:buClrTx/>
                <a:buSzTx/>
                <a:buFontTx/>
                <a:buNone/>
                <a:defRPr/>
              </a:pPr>
              <a:r>
                <a:rPr lang="zh-CN" altLang="en-US" sz="2400" noProof="0" dirty="0">
                  <a:solidFill>
                    <a:schemeClr val="accent2">
                      <a:lumMod val="75000"/>
                    </a:schemeClr>
                  </a:solidFill>
                  <a:latin typeface="微软雅黑" pitchFamily="34" charset="-122"/>
                  <a:ea typeface="微软雅黑" pitchFamily="34" charset="-122"/>
                  <a:sym typeface="+mn-ea"/>
                </a:rPr>
                <a:t>教师应重视儿童学习的“准备状态”，当儿童尚未达成“准备状态”时，应耐心等待儿童的成熟，而不要人为地促进儿童的发展。在教育机构中，教师的作用是为儿童提供支持其成长和发展的环境，让儿童能感受到快乐和满足。</a:t>
              </a:r>
              <a:endParaRPr lang="zh-CN" altLang="en-US" sz="2400" noProof="0" dirty="0">
                <a:solidFill>
                  <a:schemeClr val="accent2">
                    <a:lumMod val="75000"/>
                  </a:schemeClr>
                </a:solidFill>
                <a:latin typeface="微软雅黑" pitchFamily="34" charset="-122"/>
                <a:ea typeface="微软雅黑" pitchFamily="34" charset="-122"/>
                <a:sym typeface="+mn-ea"/>
              </a:endParaRPr>
            </a:p>
            <a:p>
              <a:pPr marR="0" indent="457200" algn="ctr" defTabSz="914400" eaLnBrk="1" fontAlgn="auto" hangingPunct="1">
                <a:lnSpc>
                  <a:spcPts val="3500"/>
                </a:lnSpc>
                <a:spcBef>
                  <a:spcPts val="0"/>
                </a:spcBef>
                <a:spcAft>
                  <a:spcPts val="0"/>
                </a:spcAft>
                <a:buClrTx/>
                <a:buSzTx/>
                <a:buFontTx/>
                <a:buNone/>
                <a:defRPr/>
              </a:pP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p:txBody>
        </p:sp>
        <p:grpSp>
          <p:nvGrpSpPr>
            <p:cNvPr id="7" name="组合 6"/>
            <p:cNvGrpSpPr/>
            <p:nvPr/>
          </p:nvGrpSpPr>
          <p:grpSpPr>
            <a:xfrm>
              <a:off x="1670" y="3905"/>
              <a:ext cx="16330" cy="5369"/>
              <a:chOff x="1828" y="4438"/>
              <a:chExt cx="16330" cy="5369"/>
            </a:xfrm>
          </p:grpSpPr>
          <p:sp>
            <p:nvSpPr>
              <p:cNvPr id="5" name="直角三角形 4"/>
              <p:cNvSpPr/>
              <p:nvPr/>
            </p:nvSpPr>
            <p:spPr>
              <a:xfrm>
                <a:off x="1828" y="9135"/>
                <a:ext cx="927" cy="672"/>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直角三角形 5"/>
              <p:cNvSpPr/>
              <p:nvPr/>
            </p:nvSpPr>
            <p:spPr>
              <a:xfrm rot="10800000">
                <a:off x="17389" y="4438"/>
                <a:ext cx="769" cy="808"/>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标题 1"/>
          <p:cNvSpPr>
            <a:spLocks noGrp="1"/>
          </p:cNvSpPr>
          <p:nvPr>
            <p:ph type="title"/>
          </p:nvPr>
        </p:nvSpPr>
        <p:spPr>
          <a:xfrm>
            <a:off x="1527175" y="41275"/>
            <a:ext cx="10515600" cy="1325563"/>
          </a:xfrm>
        </p:spPr>
        <p:txBody>
          <a:bodyPr vert="horz" wrap="square" lIns="91440" tIns="45720" rIns="91440" bIns="45720" anchor="ctr" anchorCtr="0"/>
          <a:p>
            <a:pPr defTabSz="914400">
              <a:buNone/>
            </a:pPr>
            <a:r>
              <a:rPr lang="zh-CN" altLang="en-US" kern="1200" dirty="0">
                <a:solidFill>
                  <a:schemeClr val="accent5">
                    <a:lumMod val="50000"/>
                  </a:schemeClr>
                </a:solidFill>
                <a:latin typeface="黑体" charset="0"/>
                <a:ea typeface="黑体" charset="0"/>
                <a:cs typeface="黑体" charset="0"/>
              </a:rPr>
              <a:t>一、 心理学流派与幼儿园课程</a:t>
            </a:r>
            <a:endParaRPr lang="zh-CN" altLang="en-US" kern="1200" dirty="0">
              <a:solidFill>
                <a:schemeClr val="accent5">
                  <a:lumMod val="50000"/>
                </a:schemeClr>
              </a:solidFill>
              <a:latin typeface="黑体" charset="0"/>
              <a:ea typeface="黑体" charset="0"/>
              <a:cs typeface="黑体" charset="0"/>
            </a:endParaRPr>
          </a:p>
        </p:txBody>
      </p:sp>
      <p:sp>
        <p:nvSpPr>
          <p:cNvPr id="3" name="文本框 2"/>
          <p:cNvSpPr txBox="1"/>
          <p:nvPr/>
        </p:nvSpPr>
        <p:spPr>
          <a:xfrm>
            <a:off x="1090930" y="1191260"/>
            <a:ext cx="9802813" cy="539750"/>
          </a:xfrm>
          <a:prstGeom prst="rect">
            <a:avLst/>
          </a:prstGeom>
          <a:noFill/>
        </p:spPr>
        <p:txBody>
          <a:bodyPr wrap="square" rtlCol="0">
            <a:spAutoFit/>
          </a:bodyPr>
          <a:lstStyle/>
          <a:p>
            <a:pPr marR="0" defTabSz="914400" eaLnBrk="1" fontAlgn="auto" hangingPunct="1">
              <a:lnSpc>
                <a:spcPts val="3500"/>
              </a:lnSpc>
              <a:spcBef>
                <a:spcPts val="0"/>
              </a:spcBef>
              <a:spcAft>
                <a:spcPts val="0"/>
              </a:spcAft>
              <a:buClrTx/>
              <a:buSzTx/>
              <a:buFontTx/>
              <a:buNone/>
              <a:defRPr/>
            </a:pPr>
            <a:r>
              <a:rPr kumimoji="0" lang="en-US" altLang="zh-CN" sz="2400" kern="1200" cap="none" spc="0" normalizeH="0" baseline="0" noProof="0" dirty="0">
                <a:solidFill>
                  <a:schemeClr val="accent1">
                    <a:lumMod val="50000"/>
                  </a:schemeClr>
                </a:solidFill>
                <a:latin typeface="微软雅黑" pitchFamily="34" charset="-122"/>
                <a:ea typeface="微软雅黑" pitchFamily="34" charset="-122"/>
                <a:cs typeface="+mn-cs"/>
              </a:rPr>
              <a:t>(</a:t>
            </a:r>
            <a:r>
              <a:rPr kumimoji="0" lang="zh-CN" altLang="en-US" sz="2400" kern="1200" cap="none" spc="0" normalizeH="0" baseline="0" noProof="0" dirty="0">
                <a:solidFill>
                  <a:schemeClr val="accent1">
                    <a:lumMod val="50000"/>
                  </a:schemeClr>
                </a:solidFill>
                <a:latin typeface="微软雅黑" pitchFamily="34" charset="-122"/>
                <a:ea typeface="微软雅黑" pitchFamily="34" charset="-122"/>
                <a:cs typeface="+mn-cs"/>
              </a:rPr>
              <a:t>三</a:t>
            </a:r>
            <a:r>
              <a:rPr kumimoji="0" lang="en-US" altLang="zh-CN" sz="2400" kern="1200" cap="none" spc="0" normalizeH="0" baseline="0" noProof="0" dirty="0">
                <a:solidFill>
                  <a:schemeClr val="accent1">
                    <a:lumMod val="50000"/>
                  </a:schemeClr>
                </a:solidFill>
                <a:latin typeface="微软雅黑" pitchFamily="34" charset="-122"/>
                <a:ea typeface="微软雅黑" pitchFamily="34" charset="-122"/>
                <a:cs typeface="+mn-cs"/>
              </a:rPr>
              <a:t>) </a:t>
            </a:r>
            <a:r>
              <a:rPr kumimoji="0" lang="zh-CN" altLang="en-US" sz="2400" kern="1200" cap="none" spc="0" normalizeH="0" baseline="0" noProof="0" dirty="0">
                <a:solidFill>
                  <a:schemeClr val="accent1">
                    <a:lumMod val="50000"/>
                  </a:schemeClr>
                </a:solidFill>
                <a:latin typeface="微软雅黑" pitchFamily="34" charset="-122"/>
                <a:ea typeface="微软雅黑" pitchFamily="34" charset="-122"/>
                <a:cs typeface="+mn-cs"/>
              </a:rPr>
              <a:t>精神分析理论与幼儿园课程</a:t>
            </a:r>
            <a:endParaRPr kumimoji="0" lang="en-US" altLang="zh-CN" sz="2400" kern="1200" cap="none" spc="0" normalizeH="0" baseline="0" noProof="0" dirty="0">
              <a:solidFill>
                <a:schemeClr val="accent1">
                  <a:lumMod val="50000"/>
                </a:schemeClr>
              </a:solidFill>
              <a:latin typeface="微软雅黑" pitchFamily="34" charset="-122"/>
              <a:ea typeface="微软雅黑" pitchFamily="34" charset="-122"/>
              <a:cs typeface="+mn-cs"/>
            </a:endParaRPr>
          </a:p>
        </p:txBody>
      </p:sp>
      <p:sp>
        <p:nvSpPr>
          <p:cNvPr id="28685" name="矩形 31"/>
          <p:cNvSpPr/>
          <p:nvPr/>
        </p:nvSpPr>
        <p:spPr>
          <a:xfrm>
            <a:off x="6728143" y="2260600"/>
            <a:ext cx="4265612" cy="990600"/>
          </a:xfrm>
          <a:prstGeom prst="rect">
            <a:avLst/>
          </a:prstGeom>
          <a:noFill/>
          <a:ln w="9525">
            <a:noFill/>
          </a:ln>
        </p:spPr>
        <p:txBody>
          <a:bodyPr>
            <a:spAutoFit/>
          </a:bodyPr>
          <a:p>
            <a:pPr eaLnBrk="1" hangingPunct="1">
              <a:lnSpc>
                <a:spcPts val="3500"/>
              </a:lnSpc>
              <a:buNone/>
            </a:pPr>
            <a:r>
              <a:rPr lang="zh-CN" altLang="zh-CN" sz="2200" dirty="0">
                <a:solidFill>
                  <a:srgbClr val="C00000"/>
                </a:solidFill>
                <a:latin typeface="微软雅黑"/>
                <a:ea typeface="微软雅黑"/>
              </a:rPr>
              <a:t>是潜意识的结构部分</a:t>
            </a:r>
            <a:r>
              <a:rPr lang="zh-CN" altLang="en-US" sz="2200" dirty="0">
                <a:solidFill>
                  <a:srgbClr val="C00000"/>
                </a:solidFill>
                <a:latin typeface="微软雅黑"/>
                <a:ea typeface="微软雅黑"/>
              </a:rPr>
              <a:t>，</a:t>
            </a:r>
            <a:r>
              <a:rPr lang="zh-CN" altLang="zh-CN" sz="2200" dirty="0">
                <a:solidFill>
                  <a:srgbClr val="C00000"/>
                </a:solidFill>
                <a:latin typeface="微软雅黑"/>
                <a:ea typeface="微软雅黑"/>
              </a:rPr>
              <a:t>它急切地寻找出路</a:t>
            </a:r>
            <a:r>
              <a:rPr lang="zh-CN" altLang="en-US" sz="2200" dirty="0">
                <a:solidFill>
                  <a:srgbClr val="C00000"/>
                </a:solidFill>
                <a:latin typeface="微软雅黑"/>
                <a:ea typeface="微软雅黑"/>
              </a:rPr>
              <a:t>，</a:t>
            </a:r>
            <a:r>
              <a:rPr lang="zh-CN" altLang="zh-CN" sz="2200" dirty="0">
                <a:solidFill>
                  <a:srgbClr val="C00000"/>
                </a:solidFill>
                <a:latin typeface="微软雅黑"/>
                <a:ea typeface="微软雅黑"/>
              </a:rPr>
              <a:t>要求尽快得到满足</a:t>
            </a:r>
            <a:endParaRPr lang="zh-CN" altLang="en-US" sz="2200" dirty="0">
              <a:solidFill>
                <a:srgbClr val="C00000"/>
              </a:solidFill>
              <a:latin typeface="微软雅黑"/>
              <a:ea typeface="微软雅黑"/>
            </a:endParaRPr>
          </a:p>
        </p:txBody>
      </p:sp>
      <p:sp>
        <p:nvSpPr>
          <p:cNvPr id="28686" name="矩形 32"/>
          <p:cNvSpPr/>
          <p:nvPr/>
        </p:nvSpPr>
        <p:spPr>
          <a:xfrm>
            <a:off x="6764338" y="3598228"/>
            <a:ext cx="3941762" cy="989012"/>
          </a:xfrm>
          <a:prstGeom prst="rect">
            <a:avLst/>
          </a:prstGeom>
          <a:noFill/>
          <a:ln w="9525">
            <a:noFill/>
          </a:ln>
        </p:spPr>
        <p:txBody>
          <a:bodyPr>
            <a:spAutoFit/>
          </a:bodyPr>
          <a:p>
            <a:pPr eaLnBrk="1" hangingPunct="1">
              <a:lnSpc>
                <a:spcPts val="3500"/>
              </a:lnSpc>
              <a:buNone/>
            </a:pPr>
            <a:r>
              <a:rPr lang="zh-CN" altLang="en-US" sz="2200" dirty="0">
                <a:solidFill>
                  <a:srgbClr val="C00000"/>
                </a:solidFill>
                <a:latin typeface="微软雅黑"/>
                <a:ea typeface="微软雅黑"/>
              </a:rPr>
              <a:t>是意识的结构部分，它主要是对本我的控制和压抑</a:t>
            </a:r>
            <a:endParaRPr lang="zh-CN" altLang="en-US" sz="2200" dirty="0">
              <a:solidFill>
                <a:srgbClr val="C00000"/>
              </a:solidFill>
              <a:latin typeface="微软雅黑"/>
              <a:ea typeface="微软雅黑"/>
            </a:endParaRPr>
          </a:p>
        </p:txBody>
      </p:sp>
      <p:sp>
        <p:nvSpPr>
          <p:cNvPr id="28687" name="矩形 33"/>
          <p:cNvSpPr/>
          <p:nvPr/>
        </p:nvSpPr>
        <p:spPr>
          <a:xfrm>
            <a:off x="6800533" y="4845368"/>
            <a:ext cx="3941762" cy="989012"/>
          </a:xfrm>
          <a:prstGeom prst="rect">
            <a:avLst/>
          </a:prstGeom>
          <a:noFill/>
          <a:ln w="9525">
            <a:noFill/>
          </a:ln>
        </p:spPr>
        <p:txBody>
          <a:bodyPr>
            <a:spAutoFit/>
          </a:bodyPr>
          <a:p>
            <a:pPr eaLnBrk="1" hangingPunct="1">
              <a:lnSpc>
                <a:spcPts val="3500"/>
              </a:lnSpc>
              <a:buNone/>
            </a:pPr>
            <a:r>
              <a:rPr lang="zh-CN" altLang="en-US" sz="2200" dirty="0">
                <a:solidFill>
                  <a:srgbClr val="C00000"/>
                </a:solidFill>
                <a:latin typeface="微软雅黑"/>
                <a:ea typeface="微软雅黑"/>
              </a:rPr>
              <a:t>是人格的最高层，它指导自我，限制本我</a:t>
            </a:r>
            <a:endParaRPr lang="zh-CN" altLang="en-US" sz="2200" dirty="0">
              <a:solidFill>
                <a:srgbClr val="C00000"/>
              </a:solidFill>
              <a:latin typeface="微软雅黑"/>
              <a:ea typeface="微软雅黑"/>
            </a:endParaRPr>
          </a:p>
        </p:txBody>
      </p:sp>
      <p:sp>
        <p:nvSpPr>
          <p:cNvPr id="28689" name="矩形 37"/>
          <p:cNvSpPr/>
          <p:nvPr/>
        </p:nvSpPr>
        <p:spPr>
          <a:xfrm>
            <a:off x="547688" y="4941888"/>
            <a:ext cx="2133600" cy="600075"/>
          </a:xfrm>
          <a:prstGeom prst="rect">
            <a:avLst/>
          </a:prstGeom>
          <a:noFill/>
          <a:ln w="9525">
            <a:noFill/>
          </a:ln>
        </p:spPr>
        <p:txBody>
          <a:bodyPr>
            <a:spAutoFit/>
          </a:bodyPr>
          <a:p>
            <a:pPr eaLnBrk="1" hangingPunct="1">
              <a:buNone/>
            </a:pPr>
            <a:r>
              <a:rPr lang="zh-CN" altLang="zh-CN" sz="3200" dirty="0">
                <a:solidFill>
                  <a:srgbClr val="000000"/>
                </a:solidFill>
                <a:latin typeface="微软雅黑"/>
                <a:ea typeface="微软雅黑"/>
              </a:rPr>
              <a:t>弗洛伊德</a:t>
            </a:r>
            <a:endParaRPr lang="zh-CN" altLang="en-US" sz="3200" dirty="0">
              <a:latin typeface="微软雅黑"/>
              <a:ea typeface="微软雅黑"/>
            </a:endParaRPr>
          </a:p>
        </p:txBody>
      </p:sp>
      <p:pic>
        <p:nvPicPr>
          <p:cNvPr id="4" name="图片 3"/>
          <p:cNvPicPr>
            <a:picLocks noChangeAspect="1"/>
          </p:cNvPicPr>
          <p:nvPr/>
        </p:nvPicPr>
        <p:blipFill>
          <a:blip r:embed="rId1"/>
          <a:stretch>
            <a:fillRect/>
          </a:stretch>
        </p:blipFill>
        <p:spPr>
          <a:xfrm>
            <a:off x="738188" y="2959100"/>
            <a:ext cx="1390650" cy="1758950"/>
          </a:xfrm>
          <a:prstGeom prst="rect">
            <a:avLst/>
          </a:prstGeom>
          <a:ln>
            <a:noFill/>
          </a:ln>
          <a:effectLst>
            <a:outerShdw blurRad="292100" dist="139700" dir="2700000" algn="tl" rotWithShape="0">
              <a:srgbClr val="333333">
                <a:alpha val="65000"/>
              </a:srgbClr>
            </a:outerShdw>
          </a:effectLst>
        </p:spPr>
      </p:pic>
      <p:sp>
        <p:nvSpPr>
          <p:cNvPr id="39" name="Shape 681"/>
          <p:cNvSpPr/>
          <p:nvPr>
            <p:custDataLst>
              <p:tags r:id="rId2"/>
            </p:custDataLst>
          </p:nvPr>
        </p:nvSpPr>
        <p:spPr>
          <a:xfrm>
            <a:off x="2793365" y="3470275"/>
            <a:ext cx="1541145" cy="1127760"/>
          </a:xfrm>
          <a:prstGeom prst="roundRect">
            <a:avLst/>
          </a:prstGeom>
        </p:spPr>
        <p:style>
          <a:lnRef idx="3">
            <a:schemeClr val="lt1"/>
          </a:lnRef>
          <a:fillRef idx="1">
            <a:schemeClr val="accent1"/>
          </a:fillRef>
          <a:effectRef idx="1">
            <a:schemeClr val="accent1"/>
          </a:effectRef>
          <a:fontRef idx="minor">
            <a:schemeClr val="lt1"/>
          </a:fontRef>
        </p:style>
        <p:txBody>
          <a:bodyPr anchor="ctr">
            <a:normAutofit/>
          </a:bodyPr>
          <a:lstStyle/>
          <a:p>
            <a:pPr algn="ctr">
              <a:defRPr/>
            </a:pPr>
            <a:r>
              <a:rPr lang="zh-CN" altLang="en-US" sz="3600" b="1" noProof="0" dirty="0">
                <a:ln>
                  <a:noFill/>
                </a:ln>
                <a:solidFill>
                  <a:schemeClr val="bg1"/>
                </a:solidFill>
                <a:effectLst/>
                <a:uLnTx/>
                <a:uFillTx/>
                <a:latin typeface="新蒂下午茶基本版" charset="-122"/>
                <a:ea typeface="新蒂下午茶基本版" charset="-122"/>
                <a:cs typeface="Times New Roman" panose="02020603050405020304" pitchFamily="18" charset="0"/>
                <a:sym typeface="+mn-ea"/>
              </a:rPr>
              <a:t>人格</a:t>
            </a:r>
            <a:endParaRPr lang="zh-CN" altLang="en-US" sz="3600" b="1" noProof="0" dirty="0">
              <a:ln>
                <a:noFill/>
              </a:ln>
              <a:solidFill>
                <a:schemeClr val="bg1"/>
              </a:solidFill>
              <a:effectLst/>
              <a:uLnTx/>
              <a:uFillTx/>
              <a:latin typeface="新蒂下午茶基本版" charset="-122"/>
              <a:ea typeface="新蒂下午茶基本版" charset="-122"/>
              <a:cs typeface="Times New Roman" panose="02020603050405020304" pitchFamily="18" charset="0"/>
              <a:sym typeface="+mn-ea"/>
            </a:endParaRPr>
          </a:p>
        </p:txBody>
      </p:sp>
      <p:sp>
        <p:nvSpPr>
          <p:cNvPr id="40" name="Shape 682"/>
          <p:cNvSpPr/>
          <p:nvPr>
            <p:custDataLst>
              <p:tags r:id="rId3"/>
            </p:custDataLst>
          </p:nvPr>
        </p:nvSpPr>
        <p:spPr>
          <a:xfrm>
            <a:off x="5196205" y="2110740"/>
            <a:ext cx="1135380" cy="922655"/>
          </a:xfrm>
          <a:prstGeom prst="roundRect">
            <a:avLst/>
          </a:prstGeom>
        </p:spPr>
        <p:style>
          <a:lnRef idx="3">
            <a:schemeClr val="lt1"/>
          </a:lnRef>
          <a:fillRef idx="1">
            <a:schemeClr val="accent1"/>
          </a:fillRef>
          <a:effectRef idx="1">
            <a:schemeClr val="accent1"/>
          </a:effectRef>
          <a:fontRef idx="minor">
            <a:schemeClr val="lt1"/>
          </a:fontRef>
        </p:style>
        <p:txBody>
          <a:bodyPr wrap="none" anchor="ctr">
            <a:normAutofit/>
          </a:bodyPr>
          <a:lstStyle/>
          <a:p>
            <a:pPr algn="ctr">
              <a:defRPr/>
            </a:pPr>
            <a:r>
              <a:rPr lang="zh-CN" altLang="en-US" sz="2800" dirty="0" smtClean="0">
                <a:solidFill>
                  <a:srgbClr val="FFFFFF"/>
                </a:solidFill>
                <a:sym typeface="Arial" panose="020B0604020202020204" pitchFamily="34" charset="0"/>
              </a:rPr>
              <a:t>本我</a:t>
            </a:r>
            <a:endParaRPr lang="zh-CN" altLang="en-US" sz="2800" dirty="0" smtClean="0">
              <a:solidFill>
                <a:srgbClr val="FFFFFF"/>
              </a:solidFill>
              <a:sym typeface="Arial" panose="020B0604020202020204" pitchFamily="34" charset="0"/>
            </a:endParaRPr>
          </a:p>
        </p:txBody>
      </p:sp>
      <p:sp>
        <p:nvSpPr>
          <p:cNvPr id="41" name="Shape 683"/>
          <p:cNvSpPr/>
          <p:nvPr>
            <p:custDataLst>
              <p:tags r:id="rId4"/>
            </p:custDataLst>
          </p:nvPr>
        </p:nvSpPr>
        <p:spPr>
          <a:xfrm>
            <a:off x="5196205" y="3498850"/>
            <a:ext cx="1135380" cy="922655"/>
          </a:xfrm>
          <a:prstGeom prst="roundRect">
            <a:avLst/>
          </a:prstGeom>
        </p:spPr>
        <p:style>
          <a:lnRef idx="3">
            <a:schemeClr val="lt1"/>
          </a:lnRef>
          <a:fillRef idx="1">
            <a:schemeClr val="accent1"/>
          </a:fillRef>
          <a:effectRef idx="1">
            <a:schemeClr val="accent1"/>
          </a:effectRef>
          <a:fontRef idx="minor">
            <a:schemeClr val="lt1"/>
          </a:fontRef>
        </p:style>
        <p:txBody>
          <a:bodyPr wrap="none" anchor="ctr">
            <a:normAutofit/>
          </a:bodyPr>
          <a:lstStyle/>
          <a:p>
            <a:pPr algn="ctr">
              <a:defRPr/>
            </a:pPr>
            <a:r>
              <a:rPr lang="zh-CN" altLang="en-US" sz="2800" dirty="0" smtClean="0">
                <a:solidFill>
                  <a:srgbClr val="FFFFFF"/>
                </a:solidFill>
                <a:sym typeface="Arial" panose="020B0604020202020204" pitchFamily="34" charset="0"/>
              </a:rPr>
              <a:t>自我</a:t>
            </a:r>
            <a:endParaRPr lang="zh-CN" altLang="en-US" sz="2800" dirty="0" smtClean="0">
              <a:solidFill>
                <a:srgbClr val="FFFFFF"/>
              </a:solidFill>
              <a:sym typeface="Arial" panose="020B0604020202020204" pitchFamily="34" charset="0"/>
            </a:endParaRPr>
          </a:p>
        </p:txBody>
      </p:sp>
      <p:sp>
        <p:nvSpPr>
          <p:cNvPr id="42" name="Shape 684"/>
          <p:cNvSpPr/>
          <p:nvPr>
            <p:custDataLst>
              <p:tags r:id="rId5"/>
            </p:custDataLst>
          </p:nvPr>
        </p:nvSpPr>
        <p:spPr>
          <a:xfrm>
            <a:off x="5196205" y="4925060"/>
            <a:ext cx="1135380" cy="897255"/>
          </a:xfrm>
          <a:prstGeom prst="roundRect">
            <a:avLst/>
          </a:prstGeom>
        </p:spPr>
        <p:style>
          <a:lnRef idx="3">
            <a:schemeClr val="lt1"/>
          </a:lnRef>
          <a:fillRef idx="1">
            <a:schemeClr val="accent1"/>
          </a:fillRef>
          <a:effectRef idx="1">
            <a:schemeClr val="accent1"/>
          </a:effectRef>
          <a:fontRef idx="minor">
            <a:schemeClr val="lt1"/>
          </a:fontRef>
        </p:style>
        <p:txBody>
          <a:bodyPr wrap="none" anchor="ctr">
            <a:normAutofit/>
          </a:bodyPr>
          <a:lstStyle/>
          <a:p>
            <a:pPr algn="ctr">
              <a:defRPr/>
            </a:pPr>
            <a:r>
              <a:rPr lang="zh-CN" altLang="en-US" sz="2800" dirty="0" smtClean="0">
                <a:solidFill>
                  <a:srgbClr val="FFFFFF"/>
                </a:solidFill>
                <a:sym typeface="Arial" panose="020B0604020202020204" pitchFamily="34" charset="0"/>
              </a:rPr>
              <a:t>超我</a:t>
            </a:r>
            <a:endParaRPr lang="zh-CN" altLang="en-US" sz="2800" dirty="0" smtClean="0">
              <a:solidFill>
                <a:srgbClr val="FFFFFF"/>
              </a:solidFill>
              <a:sym typeface="Arial" panose="020B0604020202020204" pitchFamily="34" charset="0"/>
            </a:endParaRPr>
          </a:p>
        </p:txBody>
      </p:sp>
      <p:sp>
        <p:nvSpPr>
          <p:cNvPr id="43" name="Shape 686"/>
          <p:cNvSpPr/>
          <p:nvPr>
            <p:custDataLst>
              <p:tags r:id="rId6"/>
            </p:custDataLst>
          </p:nvPr>
        </p:nvSpPr>
        <p:spPr bwMode="auto">
          <a:xfrm flipH="1" flipV="1">
            <a:off x="4397222" y="4004580"/>
            <a:ext cx="718672" cy="0"/>
          </a:xfrm>
          <a:prstGeom prst="line">
            <a:avLst/>
          </a:prstGeom>
          <a:noFill/>
          <a:ln w="38100" cap="flat">
            <a:solidFill>
              <a:srgbClr val="5F5F5F">
                <a:lumMod val="50000"/>
                <a:lumOff val="50000"/>
              </a:srgbClr>
            </a:solidFill>
            <a:prstDash val="solid"/>
            <a:miter lim="400000"/>
            <a:headEnd type="triangle" w="med" len="med"/>
          </a:ln>
          <a:effectLst/>
        </p:spPr>
        <p:txBody>
          <a:bodyPr lIns="25400" tIns="25400" rIns="25400" bIns="25400" anchor="ctr">
            <a:normAutofit fontScale="25000" lnSpcReduction="20000"/>
          </a:bodyPr>
          <a:lstStyle/>
          <a:p>
            <a:pPr algn="ctr" eaLnBrk="1" hangingPunct="1">
              <a:spcBef>
                <a:spcPts val="0"/>
              </a:spcBef>
              <a:spcAft>
                <a:spcPts val="0"/>
              </a:spcAft>
              <a:defRPr sz="1200">
                <a:solidFill>
                  <a:srgbClr val="000000"/>
                </a:solidFill>
                <a:latin typeface="Helvetica"/>
                <a:ea typeface="Helvetica"/>
                <a:cs typeface="Helvetica"/>
                <a:sym typeface="Helvetica"/>
              </a:defRPr>
            </a:pPr>
            <a:endParaRPr sz="800">
              <a:solidFill>
                <a:srgbClr val="FFFFFF"/>
              </a:solidFill>
              <a:sym typeface="Arial" panose="020B0604020202020204" pitchFamily="34" charset="0"/>
            </a:endParaRPr>
          </a:p>
        </p:txBody>
      </p:sp>
      <p:sp>
        <p:nvSpPr>
          <p:cNvPr id="44" name="Shape 687"/>
          <p:cNvSpPr/>
          <p:nvPr>
            <p:custDataLst>
              <p:tags r:id="rId7"/>
            </p:custDataLst>
          </p:nvPr>
        </p:nvSpPr>
        <p:spPr bwMode="auto">
          <a:xfrm>
            <a:off x="4093683" y="2690734"/>
            <a:ext cx="1023699" cy="462747"/>
          </a:xfrm>
          <a:custGeom>
            <a:avLst/>
            <a:gdLst/>
            <a:ahLst/>
            <a:cxnLst>
              <a:cxn ang="0">
                <a:pos x="wd2" y="hd2"/>
              </a:cxn>
              <a:cxn ang="5400000">
                <a:pos x="wd2" y="hd2"/>
              </a:cxn>
              <a:cxn ang="10800000">
                <a:pos x="wd2" y="hd2"/>
              </a:cxn>
              <a:cxn ang="16200000">
                <a:pos x="wd2" y="hd2"/>
              </a:cxn>
            </a:cxnLst>
            <a:rect l="0" t="0" r="r" b="b"/>
            <a:pathLst>
              <a:path w="21600" h="16987" extrusionOk="0">
                <a:moveTo>
                  <a:pt x="21600" y="901"/>
                </a:moveTo>
                <a:cubicBezTo>
                  <a:pt x="7274" y="-4613"/>
                  <a:pt x="0" y="16987"/>
                  <a:pt x="0" y="16987"/>
                </a:cubicBezTo>
              </a:path>
            </a:pathLst>
          </a:custGeom>
          <a:noFill/>
          <a:ln w="38100" cap="flat">
            <a:solidFill>
              <a:srgbClr val="5F5F5F">
                <a:lumMod val="50000"/>
                <a:lumOff val="50000"/>
              </a:srgbClr>
            </a:solidFill>
            <a:prstDash val="solid"/>
            <a:miter lim="400000"/>
            <a:headEnd type="triangle" w="med" len="med"/>
          </a:ln>
          <a:effectLst/>
        </p:spPr>
        <p:txBody>
          <a:bodyPr lIns="25400" tIns="25400" rIns="25400" bIns="25400" anchor="ctr">
            <a:normAutofit/>
          </a:bodyPr>
          <a:lstStyle/>
          <a:p>
            <a:pPr algn="ctr" defTabSz="292100" eaLnBrk="1" hangingPunct="1">
              <a:lnSpc>
                <a:spcPct val="110000"/>
              </a:lnSpc>
              <a:spcBef>
                <a:spcPts val="1500"/>
              </a:spcBef>
              <a:spcAft>
                <a:spcPts val="0"/>
              </a:spcAft>
              <a:defRPr sz="2000">
                <a:solidFill>
                  <a:srgbClr val="4C4C4C"/>
                </a:solidFill>
                <a:latin typeface="Helvetica Neue Light" panose="02000503000000020004"/>
                <a:ea typeface="Helvetica Neue Light" panose="02000503000000020004"/>
                <a:cs typeface="Helvetica Neue Light" panose="02000503000000020004"/>
                <a:sym typeface="Helvetica Neue Light" panose="02000503000000020004"/>
              </a:defRPr>
            </a:pPr>
            <a:endParaRPr sz="1400">
              <a:solidFill>
                <a:srgbClr val="FFFFFF"/>
              </a:solidFill>
              <a:sym typeface="Arial" panose="020B0604020202020204" pitchFamily="34" charset="0"/>
            </a:endParaRPr>
          </a:p>
        </p:txBody>
      </p:sp>
      <p:sp>
        <p:nvSpPr>
          <p:cNvPr id="45" name="Shape 688"/>
          <p:cNvSpPr/>
          <p:nvPr>
            <p:custDataLst>
              <p:tags r:id="rId8"/>
            </p:custDataLst>
          </p:nvPr>
        </p:nvSpPr>
        <p:spPr bwMode="auto">
          <a:xfrm rot="10800000" flipH="1">
            <a:off x="4093683" y="4855678"/>
            <a:ext cx="1023699" cy="462748"/>
          </a:xfrm>
          <a:custGeom>
            <a:avLst/>
            <a:gdLst/>
            <a:ahLst/>
            <a:cxnLst>
              <a:cxn ang="0">
                <a:pos x="wd2" y="hd2"/>
              </a:cxn>
              <a:cxn ang="5400000">
                <a:pos x="wd2" y="hd2"/>
              </a:cxn>
              <a:cxn ang="10800000">
                <a:pos x="wd2" y="hd2"/>
              </a:cxn>
              <a:cxn ang="16200000">
                <a:pos x="wd2" y="hd2"/>
              </a:cxn>
            </a:cxnLst>
            <a:rect l="0" t="0" r="r" b="b"/>
            <a:pathLst>
              <a:path w="21600" h="16987" extrusionOk="0">
                <a:moveTo>
                  <a:pt x="21600" y="901"/>
                </a:moveTo>
                <a:cubicBezTo>
                  <a:pt x="7274" y="-4613"/>
                  <a:pt x="0" y="16987"/>
                  <a:pt x="0" y="16987"/>
                </a:cubicBezTo>
              </a:path>
            </a:pathLst>
          </a:custGeom>
          <a:noFill/>
          <a:ln w="38100" cap="flat">
            <a:solidFill>
              <a:srgbClr val="5F5F5F">
                <a:lumMod val="50000"/>
                <a:lumOff val="50000"/>
              </a:srgbClr>
            </a:solidFill>
            <a:prstDash val="solid"/>
            <a:miter lim="400000"/>
            <a:headEnd type="triangle" w="med" len="med"/>
          </a:ln>
          <a:effectLst/>
        </p:spPr>
        <p:txBody>
          <a:bodyPr lIns="25400" tIns="25400" rIns="25400" bIns="25400" anchor="ctr">
            <a:normAutofit/>
          </a:bodyPr>
          <a:lstStyle/>
          <a:p>
            <a:pPr algn="ctr" defTabSz="292100" eaLnBrk="1" hangingPunct="1">
              <a:lnSpc>
                <a:spcPct val="110000"/>
              </a:lnSpc>
              <a:spcBef>
                <a:spcPts val="1500"/>
              </a:spcBef>
              <a:spcAft>
                <a:spcPts val="0"/>
              </a:spcAft>
              <a:defRPr sz="2000">
                <a:solidFill>
                  <a:srgbClr val="4C4C4C"/>
                </a:solidFill>
                <a:latin typeface="Helvetica Neue Light" panose="02000503000000020004"/>
                <a:ea typeface="Helvetica Neue Light" panose="02000503000000020004"/>
                <a:cs typeface="Helvetica Neue Light" panose="02000503000000020004"/>
                <a:sym typeface="Helvetica Neue Light" panose="02000503000000020004"/>
              </a:defRPr>
            </a:pPr>
            <a:endParaRPr sz="1400">
              <a:solidFill>
                <a:srgbClr val="FFFFFF"/>
              </a:solidFill>
              <a:sym typeface="Arial" panose="020B0604020202020204" pitchFamily="34" charset="0"/>
            </a:endParaRPr>
          </a:p>
        </p:txBody>
      </p:sp>
    </p:spTree>
    <p:custDataLst>
      <p:tags r:id="rId9"/>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标题 1"/>
          <p:cNvSpPr>
            <a:spLocks noGrp="1"/>
          </p:cNvSpPr>
          <p:nvPr>
            <p:ph type="title"/>
          </p:nvPr>
        </p:nvSpPr>
        <p:spPr>
          <a:xfrm>
            <a:off x="1527175" y="41275"/>
            <a:ext cx="10515600" cy="1325563"/>
          </a:xfrm>
        </p:spPr>
        <p:txBody>
          <a:bodyPr vert="horz" wrap="square" lIns="91440" tIns="45720" rIns="91440" bIns="45720" anchor="ctr" anchorCtr="0"/>
          <a:p>
            <a:pPr defTabSz="914400">
              <a:buNone/>
            </a:pPr>
            <a:r>
              <a:rPr lang="zh-CN" altLang="en-US" kern="1200" dirty="0">
                <a:solidFill>
                  <a:schemeClr val="accent5">
                    <a:lumMod val="50000"/>
                  </a:schemeClr>
                </a:solidFill>
                <a:latin typeface="黑体" charset="0"/>
                <a:ea typeface="黑体" charset="0"/>
                <a:cs typeface="黑体" charset="0"/>
              </a:rPr>
              <a:t>一、 心理学流派与幼儿园课程</a:t>
            </a:r>
            <a:endParaRPr lang="zh-CN" altLang="en-US" kern="1200" dirty="0">
              <a:solidFill>
                <a:schemeClr val="accent5">
                  <a:lumMod val="50000"/>
                </a:schemeClr>
              </a:solidFill>
              <a:latin typeface="黑体" charset="0"/>
              <a:ea typeface="黑体" charset="0"/>
              <a:cs typeface="黑体" charset="0"/>
            </a:endParaRPr>
          </a:p>
        </p:txBody>
      </p:sp>
      <p:sp>
        <p:nvSpPr>
          <p:cNvPr id="3" name="文本框 2"/>
          <p:cNvSpPr txBox="1"/>
          <p:nvPr/>
        </p:nvSpPr>
        <p:spPr>
          <a:xfrm>
            <a:off x="1416050" y="1725613"/>
            <a:ext cx="9804400" cy="4015105"/>
          </a:xfrm>
          <a:prstGeom prst="rect">
            <a:avLst/>
          </a:prstGeom>
          <a:noFill/>
        </p:spPr>
        <p:txBody>
          <a:bodyPr wrap="square" rtlCol="0">
            <a:spAutoFit/>
          </a:bodyPr>
          <a:lstStyle/>
          <a:p>
            <a:pPr marR="0" defTabSz="914400" eaLnBrk="1" fontAlgn="auto" hangingPunct="1">
              <a:lnSpc>
                <a:spcPct val="150000"/>
              </a:lnSpc>
              <a:spcBef>
                <a:spcPts val="0"/>
              </a:spcBef>
              <a:spcAft>
                <a:spcPts val="0"/>
              </a:spcAft>
              <a:buClrTx/>
              <a:buSzTx/>
              <a:buFontTx/>
              <a:buNone/>
              <a:defRPr/>
            </a:pPr>
            <a:r>
              <a:rPr kumimoji="0" lang="zh-CN" altLang="en-US" sz="2800" kern="1200" cap="none" spc="0" normalizeH="0" baseline="0" noProof="0" dirty="0">
                <a:solidFill>
                  <a:schemeClr val="accent2">
                    <a:lumMod val="75000"/>
                  </a:schemeClr>
                </a:solidFill>
                <a:latin typeface="微软雅黑" pitchFamily="34" charset="-122"/>
                <a:ea typeface="微软雅黑" pitchFamily="34" charset="-122"/>
                <a:cs typeface="+mn-cs"/>
              </a:rPr>
              <a:t>埃里克森</a:t>
            </a:r>
            <a:r>
              <a:rPr kumimoji="0" lang="zh-CN" altLang="en-US" sz="2800" kern="1200" cap="none" spc="0" normalizeH="0" baseline="0" noProof="0" dirty="0">
                <a:solidFill>
                  <a:schemeClr val="bg2">
                    <a:lumMod val="25000"/>
                  </a:schemeClr>
                </a:solidFill>
                <a:latin typeface="微软雅黑" pitchFamily="34" charset="-122"/>
                <a:ea typeface="微软雅黑" pitchFamily="34" charset="-122"/>
                <a:cs typeface="+mn-cs"/>
              </a:rPr>
              <a:t>将人生分为</a:t>
            </a:r>
            <a:r>
              <a:rPr kumimoji="0" lang="en-US" altLang="zh-CN" sz="2800" kern="1200" cap="none" spc="0" normalizeH="0" baseline="0" noProof="0" dirty="0">
                <a:solidFill>
                  <a:schemeClr val="bg2">
                    <a:lumMod val="25000"/>
                  </a:schemeClr>
                </a:solidFill>
                <a:latin typeface="微软雅黑" pitchFamily="34" charset="-122"/>
                <a:ea typeface="微软雅黑" pitchFamily="34" charset="-122"/>
                <a:cs typeface="+mn-cs"/>
              </a:rPr>
              <a:t>8</a:t>
            </a:r>
            <a:r>
              <a:rPr kumimoji="0" lang="zh-CN" altLang="en-US" sz="2800" kern="1200" cap="none" spc="0" normalizeH="0" baseline="0" noProof="0" dirty="0">
                <a:solidFill>
                  <a:schemeClr val="bg2">
                    <a:lumMod val="25000"/>
                  </a:schemeClr>
                </a:solidFill>
                <a:latin typeface="微软雅黑" pitchFamily="34" charset="-122"/>
                <a:ea typeface="微软雅黑" pitchFamily="34" charset="-122"/>
                <a:cs typeface="+mn-cs"/>
              </a:rPr>
              <a:t>个阶段。</a:t>
            </a:r>
            <a:endParaRPr kumimoji="0" lang="en-US" altLang="zh-CN" sz="28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indent="561340" defTabSz="914400" eaLnBrk="1" fontAlgn="auto" hangingPunct="1">
              <a:lnSpc>
                <a:spcPct val="150000"/>
              </a:lnSpc>
              <a:spcBef>
                <a:spcPts val="0"/>
              </a:spcBef>
              <a:spcAft>
                <a:spcPts val="0"/>
              </a:spcAft>
              <a:buClrTx/>
              <a:buSzTx/>
              <a:buFontTx/>
              <a:buNone/>
              <a:defRPr/>
            </a:pPr>
            <a:endParaRPr kumimoji="0" lang="zh-CN" altLang="en-US" sz="22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indent="561340" defTabSz="914400" eaLnBrk="1" fontAlgn="auto" hangingPunct="1">
              <a:lnSpc>
                <a:spcPct val="150000"/>
              </a:lnSpc>
              <a:spcBef>
                <a:spcPts val="0"/>
              </a:spcBef>
              <a:spcAft>
                <a:spcPts val="0"/>
              </a:spcAft>
              <a:buClrTx/>
              <a:buSzTx/>
              <a:buFontTx/>
              <a:buNone/>
              <a:defRPr/>
            </a:pPr>
            <a:r>
              <a:rPr kumimoji="0" lang="zh-CN" altLang="en-US" sz="2400" kern="1200" cap="none" spc="0" normalizeH="0" baseline="0" noProof="0" dirty="0">
                <a:solidFill>
                  <a:schemeClr val="bg2">
                    <a:lumMod val="25000"/>
                  </a:schemeClr>
                </a:solidFill>
                <a:latin typeface="微软雅黑" pitchFamily="34" charset="-122"/>
                <a:ea typeface="微软雅黑" pitchFamily="34" charset="-122"/>
                <a:cs typeface="+mn-cs"/>
              </a:rPr>
              <a:t>他认为，发展是依照渐成原则进行的，每个阶段都有一个由生物学的成熟与社会文化环境、社会期望间的冲突和矛盾所决定的危机，人格发展的过程就是危机不断解决，各阶段不断转化的过程。</a:t>
            </a: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indent="561340" defTabSz="914400" eaLnBrk="1" fontAlgn="auto" hangingPunct="1">
              <a:lnSpc>
                <a:spcPct val="150000"/>
              </a:lnSpc>
              <a:spcBef>
                <a:spcPts val="0"/>
              </a:spcBef>
              <a:spcAft>
                <a:spcPts val="0"/>
              </a:spcAft>
              <a:buClrTx/>
              <a:buSzTx/>
              <a:buFontTx/>
              <a:buNone/>
              <a:defRPr/>
            </a:pPr>
            <a:r>
              <a:rPr kumimoji="0" lang="zh-CN" altLang="en-US" sz="2400" kern="1200" cap="none" spc="0" normalizeH="0" baseline="0" noProof="0" dirty="0">
                <a:solidFill>
                  <a:schemeClr val="bg2">
                    <a:lumMod val="25000"/>
                  </a:schemeClr>
                </a:solidFill>
                <a:latin typeface="微软雅黑" pitchFamily="34" charset="-122"/>
                <a:ea typeface="微软雅黑" pitchFamily="34" charset="-122"/>
                <a:cs typeface="+mn-cs"/>
              </a:rPr>
              <a:t>危机顺利解决有助于发展健康的人格，否则，便会形成不健全的人格。</a:t>
            </a:r>
            <a:endParaRPr kumimoji="0" lang="zh-CN" altLang="en-US" sz="2400" kern="1200" cap="none" spc="0" normalizeH="0" baseline="0" noProof="0" dirty="0">
              <a:solidFill>
                <a:schemeClr val="bg2">
                  <a:lumMod val="25000"/>
                </a:schemeClr>
              </a:solidFill>
              <a:latin typeface="微软雅黑" pitchFamily="34" charset="-122"/>
              <a:ea typeface="微软雅黑" pitchFamily="34" charset="-122"/>
              <a:cs typeface="+mn-c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标题 1"/>
          <p:cNvSpPr>
            <a:spLocks noGrp="1"/>
          </p:cNvSpPr>
          <p:nvPr>
            <p:ph type="title"/>
          </p:nvPr>
        </p:nvSpPr>
        <p:spPr>
          <a:xfrm>
            <a:off x="1114425" y="41275"/>
            <a:ext cx="10515600" cy="1325563"/>
          </a:xfrm>
        </p:spPr>
        <p:txBody>
          <a:bodyPr vert="horz" wrap="square" lIns="91440" tIns="45720" rIns="91440" bIns="45720" anchor="ctr" anchorCtr="0"/>
          <a:p>
            <a:pPr defTabSz="914400">
              <a:buNone/>
            </a:pPr>
            <a:r>
              <a:rPr lang="zh-CN" altLang="en-US" kern="1200" dirty="0">
                <a:solidFill>
                  <a:schemeClr val="accent5">
                    <a:lumMod val="50000"/>
                  </a:schemeClr>
                </a:solidFill>
                <a:latin typeface="黑体" charset="0"/>
                <a:ea typeface="黑体" charset="0"/>
                <a:cs typeface="黑体" charset="0"/>
              </a:rPr>
              <a:t>一、 心理学流派与幼儿园课程</a:t>
            </a:r>
            <a:endParaRPr lang="zh-CN" altLang="en-US" kern="1200" dirty="0">
              <a:solidFill>
                <a:schemeClr val="accent5">
                  <a:lumMod val="50000"/>
                </a:schemeClr>
              </a:solidFill>
              <a:latin typeface="黑体" charset="0"/>
              <a:ea typeface="黑体" charset="0"/>
              <a:cs typeface="黑体" charset="0"/>
            </a:endParaRPr>
          </a:p>
        </p:txBody>
      </p:sp>
      <p:sp>
        <p:nvSpPr>
          <p:cNvPr id="3" name="文本框 2"/>
          <p:cNvSpPr txBox="1"/>
          <p:nvPr/>
        </p:nvSpPr>
        <p:spPr>
          <a:xfrm>
            <a:off x="1169988" y="1885950"/>
            <a:ext cx="9802813" cy="3681730"/>
          </a:xfrm>
          <a:prstGeom prst="rect">
            <a:avLst/>
          </a:prstGeom>
          <a:noFill/>
        </p:spPr>
        <p:txBody>
          <a:bodyPr wrap="square" rtlCol="0">
            <a:spAutoFit/>
          </a:bodyPr>
          <a:lstStyle/>
          <a:p>
            <a:pPr marR="0" indent="539750" defTabSz="914400" eaLnBrk="1" fontAlgn="auto" hangingPunct="1">
              <a:lnSpc>
                <a:spcPts val="3500"/>
              </a:lnSpc>
              <a:spcBef>
                <a:spcPts val="0"/>
              </a:spcBef>
              <a:spcAft>
                <a:spcPts val="0"/>
              </a:spcAft>
              <a:buClrTx/>
              <a:buSzTx/>
              <a:buFontTx/>
              <a:buNone/>
              <a:defRPr/>
            </a:pPr>
            <a:r>
              <a:rPr kumimoji="0" lang="zh-CN" altLang="en-US" sz="2400" kern="1200" cap="none" spc="0" normalizeH="0" baseline="0" noProof="0" dirty="0">
                <a:solidFill>
                  <a:schemeClr val="bg2">
                    <a:lumMod val="25000"/>
                  </a:schemeClr>
                </a:solidFill>
                <a:latin typeface="微软雅黑" pitchFamily="34" charset="-122"/>
                <a:ea typeface="微软雅黑" pitchFamily="34" charset="-122"/>
                <a:cs typeface="+mn-cs"/>
              </a:rPr>
              <a:t>精神分析理论对幼儿园课程，特别是对一些强调早期儿童人格培养，强调学龄前儿童心理健康重要性的幼儿园课程方案的编制和实施产生过重要的影响。</a:t>
            </a: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indent="539750" defTabSz="914400" eaLnBrk="1" fontAlgn="auto" hangingPunct="1">
              <a:lnSpc>
                <a:spcPts val="3500"/>
              </a:lnSpc>
              <a:spcBef>
                <a:spcPts val="0"/>
              </a:spcBef>
              <a:spcAft>
                <a:spcPts val="0"/>
              </a:spcAft>
              <a:buClrTx/>
              <a:buSzTx/>
              <a:buFontTx/>
              <a:buNone/>
              <a:defRPr/>
            </a:pPr>
            <a:endParaRPr kumimoji="0" lang="zh-CN" altLang="en-US" sz="24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indent="539750" defTabSz="914400" eaLnBrk="1" fontAlgn="auto" hangingPunct="1">
              <a:lnSpc>
                <a:spcPts val="3500"/>
              </a:lnSpc>
              <a:spcBef>
                <a:spcPts val="0"/>
              </a:spcBef>
              <a:spcAft>
                <a:spcPts val="0"/>
              </a:spcAft>
              <a:buClrTx/>
              <a:buSzTx/>
              <a:buFontTx/>
              <a:buNone/>
              <a:defRPr/>
            </a:pPr>
            <a:r>
              <a:rPr kumimoji="0" lang="zh-CN" altLang="en-US" sz="2400" kern="1200" cap="none" spc="0" normalizeH="0" baseline="0" noProof="0" dirty="0">
                <a:solidFill>
                  <a:schemeClr val="bg2">
                    <a:lumMod val="25000"/>
                  </a:schemeClr>
                </a:solidFill>
                <a:latin typeface="微软雅黑" pitchFamily="34" charset="-122"/>
                <a:ea typeface="微软雅黑" pitchFamily="34" charset="-122"/>
                <a:cs typeface="+mn-cs"/>
              </a:rPr>
              <a:t>精神分析理论对学龄前儿童教育产生重要影响。</a:t>
            </a: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indent="539750" defTabSz="914400" eaLnBrk="1" fontAlgn="auto" hangingPunct="1">
              <a:lnSpc>
                <a:spcPts val="3500"/>
              </a:lnSpc>
              <a:spcBef>
                <a:spcPts val="0"/>
              </a:spcBef>
              <a:spcAft>
                <a:spcPts val="0"/>
              </a:spcAft>
              <a:buClrTx/>
              <a:buSzTx/>
              <a:buFontTx/>
              <a:buNone/>
              <a:defRPr/>
            </a:pP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indent="539750" defTabSz="914400" eaLnBrk="1" fontAlgn="auto" hangingPunct="1">
              <a:lnSpc>
                <a:spcPts val="3500"/>
              </a:lnSpc>
              <a:spcBef>
                <a:spcPts val="0"/>
              </a:spcBef>
              <a:spcAft>
                <a:spcPts val="0"/>
              </a:spcAft>
              <a:buClrTx/>
              <a:buSzTx/>
              <a:buFontTx/>
              <a:buNone/>
              <a:defRPr/>
            </a:pPr>
            <a:r>
              <a:rPr kumimoji="0" lang="zh-CN" altLang="en-US" sz="2400" kern="1200" cap="none" spc="0" normalizeH="0" baseline="0" noProof="0" dirty="0">
                <a:solidFill>
                  <a:schemeClr val="bg2">
                    <a:lumMod val="25000"/>
                  </a:schemeClr>
                </a:solidFill>
                <a:latin typeface="微软雅黑" pitchFamily="34" charset="-122"/>
                <a:ea typeface="微软雅黑" pitchFamily="34" charset="-122"/>
                <a:cs typeface="+mn-cs"/>
              </a:rPr>
              <a:t>运用精神分析理论作为课程的理论基础的教育方案：斑克街、安娜</a:t>
            </a:r>
            <a:r>
              <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rPr>
              <a:t>·</a:t>
            </a:r>
            <a:r>
              <a:rPr kumimoji="0" lang="zh-CN" altLang="en-US" sz="2400" kern="1200" cap="none" spc="0" normalizeH="0" baseline="0" noProof="0" dirty="0">
                <a:solidFill>
                  <a:schemeClr val="bg2">
                    <a:lumMod val="25000"/>
                  </a:schemeClr>
                </a:solidFill>
                <a:latin typeface="微软雅黑" pitchFamily="34" charset="-122"/>
                <a:ea typeface="微软雅黑" pitchFamily="34" charset="-122"/>
                <a:cs typeface="+mn-cs"/>
              </a:rPr>
              <a:t>弗洛伊德</a:t>
            </a:r>
            <a:r>
              <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rPr>
              <a:t>(Freud</a:t>
            </a:r>
            <a:r>
              <a:rPr kumimoji="0" lang="zh-CN" altLang="en-US" sz="2400" kern="1200" cap="none" spc="0" normalizeH="0" baseline="0" noProof="0" dirty="0">
                <a:solidFill>
                  <a:schemeClr val="bg2">
                    <a:lumMod val="25000"/>
                  </a:schemeClr>
                </a:solidFill>
                <a:latin typeface="微软雅黑" pitchFamily="34" charset="-122"/>
                <a:ea typeface="微软雅黑" pitchFamily="34" charset="-122"/>
                <a:cs typeface="+mn-cs"/>
              </a:rPr>
              <a:t>，</a:t>
            </a:r>
            <a:r>
              <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rPr>
              <a:t> A.)</a:t>
            </a:r>
            <a:r>
              <a:rPr kumimoji="0" lang="zh-CN" altLang="en-US" sz="2400" kern="1200" cap="none" spc="0" normalizeH="0" baseline="0" noProof="0" dirty="0">
                <a:solidFill>
                  <a:schemeClr val="bg2">
                    <a:lumMod val="25000"/>
                  </a:schemeClr>
                </a:solidFill>
                <a:latin typeface="微软雅黑" pitchFamily="34" charset="-122"/>
                <a:ea typeface="微软雅黑" pitchFamily="34" charset="-122"/>
                <a:cs typeface="+mn-cs"/>
              </a:rPr>
              <a:t>、埃里克森、凯尔德威等。</a:t>
            </a:r>
            <a:endParaRPr kumimoji="0" lang="zh-CN" altLang="en-US" sz="2400" kern="1200" cap="none" spc="0" normalizeH="0" baseline="0" noProof="0" dirty="0">
              <a:solidFill>
                <a:schemeClr val="bg2">
                  <a:lumMod val="25000"/>
                </a:schemeClr>
              </a:solidFill>
              <a:latin typeface="微软雅黑" pitchFamily="34" charset="-122"/>
              <a:ea typeface="微软雅黑" pitchFamily="34" charset="-122"/>
              <a:cs typeface="+mn-c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标题 1"/>
          <p:cNvSpPr>
            <a:spLocks noGrp="1"/>
          </p:cNvSpPr>
          <p:nvPr>
            <p:ph type="title"/>
          </p:nvPr>
        </p:nvSpPr>
        <p:spPr>
          <a:xfrm>
            <a:off x="926465" y="15875"/>
            <a:ext cx="10515600" cy="1325563"/>
          </a:xfrm>
        </p:spPr>
        <p:txBody>
          <a:bodyPr vert="horz" wrap="square" lIns="91440" tIns="45720" rIns="91440" bIns="45720" anchor="ctr" anchorCtr="0"/>
          <a:p>
            <a:pPr defTabSz="914400">
              <a:buNone/>
            </a:pPr>
            <a:r>
              <a:rPr lang="zh-CN" altLang="en-US" kern="1200" dirty="0">
                <a:solidFill>
                  <a:schemeClr val="accent5">
                    <a:lumMod val="50000"/>
                  </a:schemeClr>
                </a:solidFill>
                <a:latin typeface="黑体" charset="0"/>
                <a:ea typeface="黑体" charset="0"/>
                <a:cs typeface="黑体" charset="0"/>
              </a:rPr>
              <a:t>一、 心理学流派与幼儿园课程</a:t>
            </a:r>
            <a:endParaRPr lang="zh-CN" altLang="en-US" kern="1200" dirty="0">
              <a:solidFill>
                <a:schemeClr val="accent5">
                  <a:lumMod val="50000"/>
                </a:schemeClr>
              </a:solidFill>
              <a:latin typeface="黑体" charset="0"/>
              <a:ea typeface="黑体" charset="0"/>
              <a:cs typeface="黑体" charset="0"/>
            </a:endParaRPr>
          </a:p>
        </p:txBody>
      </p:sp>
      <p:sp>
        <p:nvSpPr>
          <p:cNvPr id="3" name="文本框 2"/>
          <p:cNvSpPr txBox="1"/>
          <p:nvPr/>
        </p:nvSpPr>
        <p:spPr>
          <a:xfrm>
            <a:off x="1294130" y="1296035"/>
            <a:ext cx="9802813" cy="2335530"/>
          </a:xfrm>
          <a:prstGeom prst="rect">
            <a:avLst/>
          </a:prstGeom>
          <a:noFill/>
        </p:spPr>
        <p:txBody>
          <a:bodyPr wrap="square" rtlCol="0">
            <a:spAutoFit/>
          </a:bodyPr>
          <a:lstStyle/>
          <a:p>
            <a:pPr marR="0" defTabSz="914400" eaLnBrk="1" fontAlgn="auto" hangingPunct="1">
              <a:lnSpc>
                <a:spcPts val="3500"/>
              </a:lnSpc>
              <a:spcBef>
                <a:spcPts val="0"/>
              </a:spcBef>
              <a:spcAft>
                <a:spcPts val="0"/>
              </a:spcAft>
              <a:buClrTx/>
              <a:buSzTx/>
              <a:buFontTx/>
              <a:buNone/>
              <a:defRPr/>
            </a:pPr>
            <a:r>
              <a:rPr kumimoji="0" lang="en-US" altLang="zh-CN" sz="2800" kern="1200" cap="none" spc="0" normalizeH="0" baseline="0" noProof="0" dirty="0">
                <a:solidFill>
                  <a:schemeClr val="accent5">
                    <a:lumMod val="50000"/>
                  </a:schemeClr>
                </a:solidFill>
                <a:latin typeface="微软雅黑" pitchFamily="34" charset="-122"/>
                <a:ea typeface="微软雅黑" pitchFamily="34" charset="-122"/>
                <a:cs typeface="+mn-cs"/>
              </a:rPr>
              <a:t>(</a:t>
            </a:r>
            <a:r>
              <a:rPr kumimoji="0" lang="zh-CN" altLang="en-US" sz="2800" kern="1200" cap="none" spc="0" normalizeH="0" baseline="0" noProof="0" dirty="0">
                <a:solidFill>
                  <a:schemeClr val="accent5">
                    <a:lumMod val="50000"/>
                  </a:schemeClr>
                </a:solidFill>
                <a:latin typeface="微软雅黑" pitchFamily="34" charset="-122"/>
                <a:ea typeface="微软雅黑" pitchFamily="34" charset="-122"/>
                <a:cs typeface="+mn-cs"/>
              </a:rPr>
              <a:t>四</a:t>
            </a:r>
            <a:r>
              <a:rPr kumimoji="0" lang="en-US" altLang="zh-CN" sz="2800" kern="1200" cap="none" spc="0" normalizeH="0" baseline="0" noProof="0" dirty="0">
                <a:solidFill>
                  <a:schemeClr val="accent5">
                    <a:lumMod val="50000"/>
                  </a:schemeClr>
                </a:solidFill>
                <a:latin typeface="微软雅黑" pitchFamily="34" charset="-122"/>
                <a:ea typeface="微软雅黑" pitchFamily="34" charset="-122"/>
                <a:cs typeface="+mn-cs"/>
              </a:rPr>
              <a:t>) </a:t>
            </a:r>
            <a:r>
              <a:rPr kumimoji="0" lang="zh-CN" altLang="en-US" sz="2800" kern="1200" cap="none" spc="0" normalizeH="0" baseline="0" noProof="0" dirty="0">
                <a:solidFill>
                  <a:schemeClr val="accent5">
                    <a:lumMod val="50000"/>
                  </a:schemeClr>
                </a:solidFill>
                <a:latin typeface="微软雅黑" pitchFamily="34" charset="-122"/>
                <a:ea typeface="微软雅黑" pitchFamily="34" charset="-122"/>
                <a:cs typeface="+mn-cs"/>
              </a:rPr>
              <a:t>行为主义理论与幼儿园课程</a:t>
            </a:r>
            <a:endParaRPr kumimoji="0" lang="en-US" altLang="zh-CN" sz="2800" kern="1200" cap="none" spc="0" normalizeH="0" baseline="0" noProof="0" dirty="0">
              <a:solidFill>
                <a:schemeClr val="accent5">
                  <a:lumMod val="50000"/>
                </a:schemeClr>
              </a:solidFill>
              <a:latin typeface="微软雅黑" pitchFamily="34" charset="-122"/>
              <a:ea typeface="微软雅黑" pitchFamily="34" charset="-122"/>
              <a:cs typeface="+mn-cs"/>
            </a:endParaRPr>
          </a:p>
          <a:p>
            <a:pPr marR="0" indent="539750" defTabSz="914400" eaLnBrk="1" fontAlgn="auto" hangingPunct="1">
              <a:lnSpc>
                <a:spcPts val="3500"/>
              </a:lnSpc>
              <a:spcBef>
                <a:spcPts val="0"/>
              </a:spcBef>
              <a:spcAft>
                <a:spcPts val="0"/>
              </a:spcAft>
              <a:buClrTx/>
              <a:buSzTx/>
              <a:buFontTx/>
              <a:buNone/>
              <a:defRPr/>
            </a:pPr>
            <a:endParaRPr kumimoji="0" lang="zh-CN" altLang="en-US" sz="22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indent="539750" defTabSz="914400" eaLnBrk="1" fontAlgn="auto" hangingPunct="1">
              <a:lnSpc>
                <a:spcPts val="3500"/>
              </a:lnSpc>
              <a:spcBef>
                <a:spcPts val="0"/>
              </a:spcBef>
              <a:spcAft>
                <a:spcPts val="0"/>
              </a:spcAft>
              <a:buClrTx/>
              <a:buSzTx/>
              <a:buFontTx/>
              <a:buNone/>
              <a:defRPr/>
            </a:pPr>
            <a:r>
              <a:rPr kumimoji="0" lang="zh-CN" altLang="en-US" sz="2400" kern="1200" cap="none" spc="0" normalizeH="0" baseline="0" noProof="0" dirty="0">
                <a:solidFill>
                  <a:schemeClr val="bg2">
                    <a:lumMod val="25000"/>
                  </a:schemeClr>
                </a:solidFill>
                <a:latin typeface="微软雅黑" pitchFamily="34" charset="-122"/>
                <a:ea typeface="微软雅黑" pitchFamily="34" charset="-122"/>
                <a:cs typeface="+mn-cs"/>
              </a:rPr>
              <a:t>行为主义理论家反对内省，否认意识，认为对人的心理研究应当集中于可观察的行为，主张运用实验方法进行研究。</a:t>
            </a: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defTabSz="914400" eaLnBrk="1" fontAlgn="auto" hangingPunct="1">
              <a:lnSpc>
                <a:spcPts val="3500"/>
              </a:lnSpc>
              <a:spcBef>
                <a:spcPts val="0"/>
              </a:spcBef>
              <a:spcAft>
                <a:spcPts val="0"/>
              </a:spcAft>
              <a:buClrTx/>
              <a:buSzTx/>
              <a:buFontTx/>
              <a:buNone/>
              <a:defRPr/>
            </a:pP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p:txBody>
      </p:sp>
      <p:sp>
        <p:nvSpPr>
          <p:cNvPr id="2" name="圆角矩形 1"/>
          <p:cNvSpPr/>
          <p:nvPr/>
        </p:nvSpPr>
        <p:spPr>
          <a:xfrm>
            <a:off x="1348740" y="3536315"/>
            <a:ext cx="3735070" cy="2596515"/>
          </a:xfrm>
          <a:prstGeom prst="roundRect">
            <a:avLst/>
          </a:prstGeom>
        </p:spPr>
        <p:style>
          <a:lnRef idx="2">
            <a:schemeClr val="accent5"/>
          </a:lnRef>
          <a:fillRef idx="1">
            <a:schemeClr val="lt1"/>
          </a:fillRef>
          <a:effectRef idx="0">
            <a:schemeClr val="accent5"/>
          </a:effectRef>
          <a:fontRef idx="minor">
            <a:schemeClr val="dk1"/>
          </a:fontRef>
        </p:style>
        <p:txBody>
          <a:bodyPr rtlCol="0" anchor="ctr"/>
          <a:p>
            <a:pPr algn="l"/>
            <a:r>
              <a:rPr lang="zh-CN" altLang="en-US" sz="2400" noProof="0" dirty="0">
                <a:solidFill>
                  <a:schemeClr val="accent2">
                    <a:lumMod val="75000"/>
                  </a:schemeClr>
                </a:solidFill>
                <a:latin typeface="微软雅黑" pitchFamily="34" charset="-122"/>
                <a:ea typeface="微软雅黑" pitchFamily="34" charset="-122"/>
                <a:sym typeface="+mn-ea"/>
              </a:rPr>
              <a:t>华生：</a:t>
            </a:r>
            <a:r>
              <a:rPr lang="zh-CN" altLang="en-US" sz="2400" noProof="0" dirty="0">
                <a:solidFill>
                  <a:schemeClr val="bg2">
                    <a:lumMod val="25000"/>
                  </a:schemeClr>
                </a:solidFill>
                <a:latin typeface="微软雅黑" pitchFamily="34" charset="-122"/>
                <a:ea typeface="微软雅黑" pitchFamily="34" charset="-122"/>
                <a:sym typeface="+mn-ea"/>
              </a:rPr>
              <a:t>行为主义是唯一彻底而合乎逻辑的机能主义，他认为，即使像思维这样的高级心理活动。</a:t>
            </a: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a:p>
            <a:pPr algn="l"/>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p:txBody>
      </p:sp>
      <p:sp>
        <p:nvSpPr>
          <p:cNvPr id="4" name="圆角矩形 3"/>
          <p:cNvSpPr/>
          <p:nvPr/>
        </p:nvSpPr>
        <p:spPr>
          <a:xfrm>
            <a:off x="6104890" y="3528695"/>
            <a:ext cx="3735070" cy="2596515"/>
          </a:xfrm>
          <a:prstGeom prst="roundRect">
            <a:avLst/>
          </a:prstGeom>
        </p:spPr>
        <p:style>
          <a:lnRef idx="2">
            <a:schemeClr val="accent5"/>
          </a:lnRef>
          <a:fillRef idx="1">
            <a:schemeClr val="lt1"/>
          </a:fillRef>
          <a:effectRef idx="0">
            <a:schemeClr val="accent5"/>
          </a:effectRef>
          <a:fontRef idx="minor">
            <a:schemeClr val="dk1"/>
          </a:fontRef>
        </p:style>
        <p:txBody>
          <a:bodyPr rtlCol="0" anchor="ctr"/>
          <a:p>
            <a:pPr algn="l"/>
            <a:endParaRPr lang="zh-CN" altLang="en-US" sz="2400" noProof="0" dirty="0">
              <a:solidFill>
                <a:schemeClr val="accent2">
                  <a:lumMod val="75000"/>
                </a:schemeClr>
              </a:solidFill>
              <a:latin typeface="微软雅黑" pitchFamily="34" charset="-122"/>
              <a:ea typeface="微软雅黑" pitchFamily="34" charset="-122"/>
              <a:sym typeface="+mn-ea"/>
            </a:endParaRPr>
          </a:p>
          <a:p>
            <a:pPr algn="l"/>
            <a:r>
              <a:rPr lang="zh-CN" altLang="en-US" sz="2400" noProof="0" dirty="0">
                <a:solidFill>
                  <a:schemeClr val="accent2">
                    <a:lumMod val="75000"/>
                  </a:schemeClr>
                </a:solidFill>
                <a:latin typeface="微软雅黑" pitchFamily="34" charset="-122"/>
                <a:ea typeface="微软雅黑" pitchFamily="34" charset="-122"/>
                <a:sym typeface="+mn-ea"/>
              </a:rPr>
              <a:t>斯金纳：</a:t>
            </a:r>
            <a:r>
              <a:rPr lang="zh-CN" altLang="en-US" sz="2400" noProof="0" dirty="0">
                <a:solidFill>
                  <a:schemeClr val="bg2">
                    <a:lumMod val="25000"/>
                  </a:schemeClr>
                </a:solidFill>
                <a:latin typeface="微软雅黑" pitchFamily="34" charset="-122"/>
                <a:ea typeface="微软雅黑" pitchFamily="34" charset="-122"/>
                <a:sym typeface="+mn-ea"/>
              </a:rPr>
              <a:t>认为行为科学家的任务就是在实验者所控制的刺激条件和有机体的反应之间建立函数关系；提出了操作性条件作用的原理。</a:t>
            </a: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a:p>
            <a:pPr algn="l"/>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标题 1"/>
          <p:cNvSpPr>
            <a:spLocks noGrp="1"/>
          </p:cNvSpPr>
          <p:nvPr>
            <p:ph type="title"/>
          </p:nvPr>
        </p:nvSpPr>
        <p:spPr>
          <a:xfrm>
            <a:off x="1076325" y="-8890"/>
            <a:ext cx="10515600" cy="1325563"/>
          </a:xfrm>
        </p:spPr>
        <p:txBody>
          <a:bodyPr vert="horz" wrap="square" lIns="91440" tIns="45720" rIns="91440" bIns="45720" anchor="ctr" anchorCtr="0"/>
          <a:p>
            <a:pPr defTabSz="914400">
              <a:buNone/>
            </a:pPr>
            <a:r>
              <a:rPr lang="zh-CN" altLang="en-US" kern="1200" dirty="0">
                <a:solidFill>
                  <a:schemeClr val="accent5">
                    <a:lumMod val="50000"/>
                  </a:schemeClr>
                </a:solidFill>
                <a:latin typeface="黑体" charset="0"/>
                <a:ea typeface="黑体" charset="0"/>
                <a:cs typeface="黑体" charset="0"/>
              </a:rPr>
              <a:t>二、 心理学对幼儿园课程的影响</a:t>
            </a:r>
            <a:endParaRPr lang="zh-CN" altLang="en-US" kern="1200" dirty="0">
              <a:solidFill>
                <a:schemeClr val="accent5">
                  <a:lumMod val="50000"/>
                </a:schemeClr>
              </a:solidFill>
              <a:latin typeface="黑体" charset="0"/>
              <a:ea typeface="黑体" charset="0"/>
              <a:cs typeface="黑体" charset="0"/>
            </a:endParaRPr>
          </a:p>
        </p:txBody>
      </p:sp>
      <p:sp>
        <p:nvSpPr>
          <p:cNvPr id="3" name="文本框 2"/>
          <p:cNvSpPr txBox="1"/>
          <p:nvPr/>
        </p:nvSpPr>
        <p:spPr>
          <a:xfrm>
            <a:off x="1428750" y="1565275"/>
            <a:ext cx="9802813" cy="988695"/>
          </a:xfrm>
          <a:prstGeom prst="rect">
            <a:avLst/>
          </a:prstGeom>
          <a:noFill/>
        </p:spPr>
        <p:txBody>
          <a:bodyPr wrap="square" rtlCol="0">
            <a:spAutoFit/>
          </a:bodyPr>
          <a:lstStyle/>
          <a:p>
            <a:pPr marR="0" defTabSz="914400" eaLnBrk="1" fontAlgn="auto" hangingPunct="1">
              <a:lnSpc>
                <a:spcPts val="3500"/>
              </a:lnSpc>
              <a:spcBef>
                <a:spcPts val="0"/>
              </a:spcBef>
              <a:spcAft>
                <a:spcPts val="0"/>
              </a:spcAft>
              <a:buClrTx/>
              <a:buSzTx/>
              <a:buFontTx/>
              <a:buNone/>
              <a:defRPr/>
            </a:pPr>
            <a:r>
              <a:rPr kumimoji="0" lang="zh-CN" altLang="en-US" sz="2800" kern="1200" cap="none" spc="0" normalizeH="0" baseline="0" noProof="0" dirty="0">
                <a:solidFill>
                  <a:schemeClr val="accent5">
                    <a:lumMod val="50000"/>
                  </a:schemeClr>
                </a:solidFill>
                <a:latin typeface="微软雅黑" pitchFamily="34" charset="-122"/>
                <a:ea typeface="微软雅黑" pitchFamily="34" charset="-122"/>
                <a:cs typeface="+mn-cs"/>
              </a:rPr>
              <a:t>儿童发展理论或学习理论不同于教育理论：</a:t>
            </a:r>
            <a:endParaRPr kumimoji="0" lang="en-US" altLang="zh-CN" sz="2800" kern="1200" cap="none" spc="0" normalizeH="0" baseline="0" noProof="0" dirty="0">
              <a:solidFill>
                <a:schemeClr val="accent5">
                  <a:lumMod val="50000"/>
                </a:schemeClr>
              </a:solidFill>
              <a:latin typeface="微软雅黑" pitchFamily="34" charset="-122"/>
              <a:ea typeface="微软雅黑" pitchFamily="34" charset="-122"/>
              <a:cs typeface="+mn-cs"/>
            </a:endParaRPr>
          </a:p>
          <a:p>
            <a:pPr marR="0" defTabSz="914400" eaLnBrk="1" fontAlgn="auto" hangingPunct="1">
              <a:lnSpc>
                <a:spcPts val="3500"/>
              </a:lnSpc>
              <a:spcBef>
                <a:spcPts val="0"/>
              </a:spcBef>
              <a:spcAft>
                <a:spcPts val="0"/>
              </a:spcAft>
              <a:buClrTx/>
              <a:buSzTx/>
              <a:buFontTx/>
              <a:buNone/>
              <a:defRPr/>
            </a:pPr>
            <a:endParaRPr kumimoji="0" lang="en-US" altLang="zh-CN" sz="2200" kern="1200" cap="none" spc="0" normalizeH="0" baseline="0" noProof="0" dirty="0">
              <a:solidFill>
                <a:schemeClr val="bg2">
                  <a:lumMod val="25000"/>
                </a:schemeClr>
              </a:solidFill>
              <a:latin typeface="微软雅黑" pitchFamily="34" charset="-122"/>
              <a:ea typeface="微软雅黑" pitchFamily="34" charset="-122"/>
              <a:cs typeface="+mn-cs"/>
            </a:endParaRPr>
          </a:p>
        </p:txBody>
      </p:sp>
      <p:sp>
        <p:nvSpPr>
          <p:cNvPr id="2" name="圆角矩形 1"/>
          <p:cNvSpPr/>
          <p:nvPr/>
        </p:nvSpPr>
        <p:spPr>
          <a:xfrm>
            <a:off x="1336040" y="2541270"/>
            <a:ext cx="2950845" cy="353822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p>
            <a:pPr indent="457200" algn="l"/>
            <a:r>
              <a:rPr lang="en-US" altLang="zh-CN" sz="2400" noProof="0" dirty="0">
                <a:solidFill>
                  <a:schemeClr val="bg2">
                    <a:lumMod val="25000"/>
                  </a:schemeClr>
                </a:solidFill>
                <a:latin typeface="微软雅黑" pitchFamily="34" charset="-122"/>
                <a:ea typeface="微软雅黑" pitchFamily="34" charset="-122"/>
                <a:sym typeface="+mn-ea"/>
              </a:rPr>
              <a:t>1.</a:t>
            </a:r>
            <a:r>
              <a:rPr lang="zh-CN" altLang="en-US" sz="2400" noProof="0" dirty="0">
                <a:solidFill>
                  <a:schemeClr val="bg2">
                    <a:lumMod val="25000"/>
                  </a:schemeClr>
                </a:solidFill>
                <a:latin typeface="微软雅黑" pitchFamily="34" charset="-122"/>
                <a:ea typeface="微软雅黑" pitchFamily="34" charset="-122"/>
                <a:sym typeface="+mn-ea"/>
              </a:rPr>
              <a:t>儿童发展理论或学习理论描述的是带有普遍性的东西，而教育理论包含着对具体教育实践的陈述，两者不是同一的。</a:t>
            </a: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a:p>
            <a:pPr indent="457200" algn="l"/>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p:txBody>
      </p:sp>
      <p:sp>
        <p:nvSpPr>
          <p:cNvPr id="7" name="圆角矩形 6"/>
          <p:cNvSpPr/>
          <p:nvPr/>
        </p:nvSpPr>
        <p:spPr>
          <a:xfrm>
            <a:off x="4610735" y="2557780"/>
            <a:ext cx="2950845" cy="353822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p>
            <a:pPr indent="457200" algn="l"/>
            <a:r>
              <a:rPr lang="en-US" altLang="zh-CN" sz="2400" noProof="0" dirty="0">
                <a:solidFill>
                  <a:schemeClr val="bg2">
                    <a:lumMod val="25000"/>
                  </a:schemeClr>
                </a:solidFill>
                <a:latin typeface="微软雅黑" pitchFamily="34" charset="-122"/>
                <a:ea typeface="微软雅黑" pitchFamily="34" charset="-122"/>
                <a:sym typeface="+mn-ea"/>
              </a:rPr>
              <a:t>2.</a:t>
            </a:r>
            <a:r>
              <a:rPr lang="zh-CN" altLang="en-US" sz="2400" noProof="0" dirty="0">
                <a:solidFill>
                  <a:schemeClr val="bg2">
                    <a:lumMod val="25000"/>
                  </a:schemeClr>
                </a:solidFill>
                <a:latin typeface="微软雅黑" pitchFamily="34" charset="-122"/>
                <a:ea typeface="微软雅黑" pitchFamily="34" charset="-122"/>
                <a:sym typeface="+mn-ea"/>
              </a:rPr>
              <a:t>儿童发展理论或学习理论涉及的是对于发展或学习的最低限度的说明，而教育理论要涉及影响发展或学习的最大限度的说明。</a:t>
            </a: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p:txBody>
      </p:sp>
      <p:sp>
        <p:nvSpPr>
          <p:cNvPr id="8" name="圆角矩形 7"/>
          <p:cNvSpPr/>
          <p:nvPr/>
        </p:nvSpPr>
        <p:spPr>
          <a:xfrm>
            <a:off x="7995285" y="2441575"/>
            <a:ext cx="2950845" cy="353822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p>
            <a:pPr indent="457200" algn="l"/>
            <a:r>
              <a:rPr lang="en-US" altLang="zh-CN" sz="2400" noProof="0" dirty="0">
                <a:solidFill>
                  <a:schemeClr val="bg2">
                    <a:lumMod val="25000"/>
                  </a:schemeClr>
                </a:solidFill>
                <a:latin typeface="微软雅黑" pitchFamily="34" charset="-122"/>
                <a:ea typeface="微软雅黑" pitchFamily="34" charset="-122"/>
                <a:sym typeface="+mn-ea"/>
              </a:rPr>
              <a:t>3.</a:t>
            </a:r>
            <a:r>
              <a:rPr lang="zh-CN" altLang="en-US" sz="2400" noProof="0" dirty="0">
                <a:solidFill>
                  <a:schemeClr val="bg2">
                    <a:lumMod val="25000"/>
                  </a:schemeClr>
                </a:solidFill>
                <a:latin typeface="微软雅黑" pitchFamily="34" charset="-122"/>
                <a:ea typeface="微软雅黑" pitchFamily="34" charset="-122"/>
                <a:sym typeface="+mn-ea"/>
              </a:rPr>
              <a:t>儿童发展理论或学习理论主要是从“实然”的角度来考察人的发展或学习过程，而教育理论是从价值的“应然”角度来考察人的发展或学习过程。</a:t>
            </a: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3582035" y="2942590"/>
            <a:ext cx="5777230" cy="76835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400" b="1" i="0" u="none" strike="noStrike" kern="1200" cap="none" spc="0" normalizeH="0" baseline="0" noProof="0" dirty="0">
                <a:ln>
                  <a:noFill/>
                </a:ln>
                <a:solidFill>
                  <a:schemeClr val="accent1">
                    <a:lumMod val="75000"/>
                  </a:schemeClr>
                </a:solidFill>
                <a:effectLst/>
                <a:uLnTx/>
                <a:uFillTx/>
                <a:latin typeface="黑体" charset="0"/>
                <a:ea typeface="黑体" charset="0"/>
                <a:cs typeface="Times New Roman" panose="02020603050405020304" pitchFamily="18" charset="0"/>
              </a:rPr>
              <a:t>幼儿园课程的</a:t>
            </a:r>
            <a:r>
              <a:rPr kumimoji="0" lang="zh-CN" altLang="en-US" sz="4400" b="1" i="0" u="none" strike="noStrike" kern="1200" cap="none" spc="0" normalizeH="0" baseline="0" noProof="0" dirty="0">
                <a:ln>
                  <a:noFill/>
                </a:ln>
                <a:solidFill>
                  <a:schemeClr val="accent1">
                    <a:lumMod val="75000"/>
                  </a:schemeClr>
                </a:solidFill>
                <a:effectLst/>
                <a:uLnTx/>
                <a:uFillTx/>
                <a:latin typeface="黑体" charset="0"/>
                <a:ea typeface="黑体" charset="0"/>
                <a:cs typeface="Times New Roman" panose="02020603050405020304" pitchFamily="18" charset="0"/>
              </a:rPr>
              <a:t>哲学基础</a:t>
            </a:r>
            <a:endParaRPr kumimoji="0" lang="zh-CN" altLang="en-US" sz="4400" b="1" i="0" u="none" strike="noStrike" kern="1200" cap="none" spc="0" normalizeH="0" baseline="0" noProof="0" dirty="0">
              <a:ln>
                <a:noFill/>
              </a:ln>
              <a:solidFill>
                <a:schemeClr val="accent1">
                  <a:lumMod val="75000"/>
                </a:schemeClr>
              </a:solidFill>
              <a:effectLst/>
              <a:uLnTx/>
              <a:uFillTx/>
              <a:latin typeface="黑体" charset="0"/>
              <a:ea typeface="黑体" charset="0"/>
              <a:cs typeface="Times New Roman" panose="02020603050405020304" pitchFamily="18" charset="0"/>
            </a:endParaRPr>
          </a:p>
        </p:txBody>
      </p:sp>
      <p:sp>
        <p:nvSpPr>
          <p:cNvPr id="2" name="圆角矩形 1"/>
          <p:cNvSpPr/>
          <p:nvPr userDrawn="1">
            <p:custDataLst>
              <p:tags r:id="rId1"/>
            </p:custDataLst>
          </p:nvPr>
        </p:nvSpPr>
        <p:spPr>
          <a:xfrm>
            <a:off x="-845819" y="2424430"/>
            <a:ext cx="4305300" cy="1583267"/>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p>
            <a:pPr algn="ctr" eaLnBrk="1" fontAlgn="auto" hangingPunct="1">
              <a:spcBef>
                <a:spcPts val="0"/>
              </a:spcBef>
              <a:spcAft>
                <a:spcPts val="0"/>
              </a:spcAft>
            </a:pPr>
            <a:endParaRPr lang="zh-CN" altLang="en-US" sz="1800" dirty="0"/>
          </a:p>
        </p:txBody>
      </p:sp>
      <p:sp>
        <p:nvSpPr>
          <p:cNvPr id="3" name="文本框 2"/>
          <p:cNvSpPr txBox="1"/>
          <p:nvPr/>
        </p:nvSpPr>
        <p:spPr>
          <a:xfrm>
            <a:off x="634365" y="2830195"/>
            <a:ext cx="2796540" cy="922020"/>
          </a:xfrm>
          <a:prstGeom prst="rect">
            <a:avLst/>
          </a:prstGeom>
          <a:noFill/>
        </p:spPr>
        <p:txBody>
          <a:bodyPr wrap="square" rtlCol="0">
            <a:spAutoFit/>
          </a:bodyPr>
          <a:p>
            <a:r>
              <a:rPr lang="zh-CN" altLang="en-US" sz="5400" b="1">
                <a:solidFill>
                  <a:schemeClr val="bg1"/>
                </a:solidFill>
                <a:latin typeface="Arial Bold" panose="020B0604020202020204" charset="0"/>
              </a:rPr>
              <a:t>第</a:t>
            </a:r>
            <a:r>
              <a:rPr lang="zh-CN" altLang="en-US" sz="5400" b="1">
                <a:solidFill>
                  <a:schemeClr val="bg1"/>
                </a:solidFill>
                <a:latin typeface="Arial Bold" panose="020B0604020202020204" charset="0"/>
              </a:rPr>
              <a:t>二节</a:t>
            </a:r>
            <a:endParaRPr lang="zh-CN" altLang="en-US" sz="5400" b="1">
              <a:solidFill>
                <a:schemeClr val="bg1"/>
              </a:solidFill>
              <a:latin typeface="Arial Bold" panose="020B060402020202020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标题 1"/>
          <p:cNvSpPr>
            <a:spLocks noGrp="1"/>
          </p:cNvSpPr>
          <p:nvPr>
            <p:ph type="title"/>
          </p:nvPr>
        </p:nvSpPr>
        <p:spPr>
          <a:xfrm>
            <a:off x="840105" y="28575"/>
            <a:ext cx="10515600" cy="1325563"/>
          </a:xfrm>
        </p:spPr>
        <p:txBody>
          <a:bodyPr vert="horz" wrap="square" lIns="91440" tIns="45720" rIns="91440" bIns="45720" anchor="ctr" anchorCtr="0"/>
          <a:p>
            <a:pPr defTabSz="914400">
              <a:buNone/>
            </a:pPr>
            <a:r>
              <a:rPr lang="zh-CN" altLang="en-US" kern="1200" dirty="0">
                <a:solidFill>
                  <a:schemeClr val="accent5">
                    <a:lumMod val="50000"/>
                  </a:schemeClr>
                </a:solidFill>
                <a:latin typeface="黑体" charset="0"/>
                <a:ea typeface="黑体" charset="0"/>
                <a:cs typeface="黑体" charset="0"/>
              </a:rPr>
              <a:t>一、 哲学流派与幼儿园课程</a:t>
            </a:r>
            <a:endParaRPr lang="zh-CN" altLang="en-US" kern="1200" dirty="0">
              <a:solidFill>
                <a:schemeClr val="accent5">
                  <a:lumMod val="50000"/>
                </a:schemeClr>
              </a:solidFill>
              <a:latin typeface="黑体" charset="0"/>
              <a:ea typeface="黑体" charset="0"/>
              <a:cs typeface="黑体" charset="0"/>
            </a:endParaRPr>
          </a:p>
        </p:txBody>
      </p:sp>
      <p:sp>
        <p:nvSpPr>
          <p:cNvPr id="3" name="文本框 2"/>
          <p:cNvSpPr txBox="1"/>
          <p:nvPr/>
        </p:nvSpPr>
        <p:spPr>
          <a:xfrm>
            <a:off x="982980" y="1224915"/>
            <a:ext cx="10104120" cy="988695"/>
          </a:xfrm>
          <a:prstGeom prst="rect">
            <a:avLst/>
          </a:prstGeom>
          <a:noFill/>
        </p:spPr>
        <p:txBody>
          <a:bodyPr wrap="square" rtlCol="0">
            <a:spAutoFit/>
          </a:bodyPr>
          <a:lstStyle/>
          <a:p>
            <a:pPr marR="0" defTabSz="914400" eaLnBrk="1" fontAlgn="auto" hangingPunct="1">
              <a:lnSpc>
                <a:spcPts val="3500"/>
              </a:lnSpc>
              <a:spcBef>
                <a:spcPts val="0"/>
              </a:spcBef>
              <a:spcAft>
                <a:spcPts val="0"/>
              </a:spcAft>
              <a:buClrTx/>
              <a:buSzTx/>
              <a:buFontTx/>
              <a:buNone/>
              <a:defRPr/>
            </a:pPr>
            <a:r>
              <a:rPr kumimoji="0" lang="en-US" altLang="zh-CN" sz="2800" kern="1200" cap="none" spc="0" normalizeH="0" baseline="0" noProof="0" dirty="0">
                <a:solidFill>
                  <a:schemeClr val="accent1">
                    <a:lumMod val="50000"/>
                  </a:schemeClr>
                </a:solidFill>
                <a:latin typeface="微软雅黑" pitchFamily="34" charset="-122"/>
                <a:ea typeface="微软雅黑" pitchFamily="34" charset="-122"/>
                <a:cs typeface="+mn-cs"/>
              </a:rPr>
              <a:t>(</a:t>
            </a:r>
            <a:r>
              <a:rPr kumimoji="0" lang="zh-CN" altLang="en-US" sz="2800" kern="1200" cap="none" spc="0" normalizeH="0" baseline="0" noProof="0" dirty="0">
                <a:solidFill>
                  <a:schemeClr val="accent1">
                    <a:lumMod val="50000"/>
                  </a:schemeClr>
                </a:solidFill>
                <a:latin typeface="微软雅黑" pitchFamily="34" charset="-122"/>
                <a:ea typeface="微软雅黑" pitchFamily="34" charset="-122"/>
                <a:cs typeface="+mn-cs"/>
              </a:rPr>
              <a:t>一</a:t>
            </a:r>
            <a:r>
              <a:rPr kumimoji="0" lang="en-US" altLang="zh-CN" sz="2800" kern="1200" cap="none" spc="0" normalizeH="0" baseline="0" noProof="0" dirty="0">
                <a:solidFill>
                  <a:schemeClr val="accent1">
                    <a:lumMod val="50000"/>
                  </a:schemeClr>
                </a:solidFill>
                <a:latin typeface="微软雅黑" pitchFamily="34" charset="-122"/>
                <a:ea typeface="微软雅黑" pitchFamily="34" charset="-122"/>
                <a:cs typeface="+mn-cs"/>
              </a:rPr>
              <a:t>) </a:t>
            </a:r>
            <a:r>
              <a:rPr kumimoji="0" lang="zh-CN" altLang="en-US" sz="2800" kern="1200" cap="none" spc="0" normalizeH="0" baseline="0" noProof="0" dirty="0">
                <a:solidFill>
                  <a:schemeClr val="accent1">
                    <a:lumMod val="50000"/>
                  </a:schemeClr>
                </a:solidFill>
                <a:latin typeface="微软雅黑" pitchFamily="34" charset="-122"/>
                <a:ea typeface="微软雅黑" pitchFamily="34" charset="-122"/>
                <a:cs typeface="+mn-cs"/>
              </a:rPr>
              <a:t>经验论和唯理论</a:t>
            </a:r>
            <a:endParaRPr kumimoji="0" lang="zh-CN" altLang="en-US" sz="2800" kern="1200" cap="none" spc="0" normalizeH="0" baseline="0" noProof="0" dirty="0">
              <a:solidFill>
                <a:schemeClr val="accent1">
                  <a:lumMod val="50000"/>
                </a:schemeClr>
              </a:solidFill>
              <a:latin typeface="微软雅黑" pitchFamily="34" charset="-122"/>
              <a:ea typeface="微软雅黑" pitchFamily="34" charset="-122"/>
              <a:cs typeface="+mn-cs"/>
            </a:endParaRPr>
          </a:p>
          <a:p>
            <a:pPr marR="0" defTabSz="914400" eaLnBrk="1" fontAlgn="auto" hangingPunct="1">
              <a:lnSpc>
                <a:spcPts val="3500"/>
              </a:lnSpc>
              <a:spcBef>
                <a:spcPts val="0"/>
              </a:spcBef>
              <a:spcAft>
                <a:spcPts val="0"/>
              </a:spcAft>
              <a:buClrTx/>
              <a:buSzTx/>
              <a:buFontTx/>
              <a:buNone/>
              <a:defRPr/>
            </a:pPr>
            <a:endParaRPr kumimoji="0" lang="en-US" altLang="zh-CN" sz="2200" kern="1200" cap="none" spc="0" normalizeH="0" baseline="0" noProof="0" dirty="0">
              <a:solidFill>
                <a:schemeClr val="bg2">
                  <a:lumMod val="25000"/>
                </a:schemeClr>
              </a:solidFill>
              <a:latin typeface="微软雅黑" pitchFamily="34" charset="-122"/>
              <a:ea typeface="微软雅黑" pitchFamily="34" charset="-122"/>
              <a:cs typeface="+mn-cs"/>
            </a:endParaRPr>
          </a:p>
        </p:txBody>
      </p:sp>
      <p:sp>
        <p:nvSpPr>
          <p:cNvPr id="9" name="圆角矩形 8"/>
          <p:cNvSpPr/>
          <p:nvPr/>
        </p:nvSpPr>
        <p:spPr>
          <a:xfrm>
            <a:off x="1287145" y="2787015"/>
            <a:ext cx="4408170" cy="340423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p>
            <a:pPr indent="457200" algn="l">
              <a:lnSpc>
                <a:spcPts val="3500"/>
              </a:lnSpc>
            </a:pPr>
            <a:r>
              <a:rPr lang="zh-CN" altLang="en-US" sz="2000" noProof="0" dirty="0">
                <a:solidFill>
                  <a:schemeClr val="bg2">
                    <a:lumMod val="25000"/>
                  </a:schemeClr>
                </a:solidFill>
                <a:latin typeface="微软雅黑" pitchFamily="34" charset="-122"/>
                <a:ea typeface="微软雅黑" pitchFamily="34" charset="-122"/>
                <a:sym typeface="+mn-ea"/>
              </a:rPr>
              <a:t>经验论者的基本立场是，在人的头脑之外，还存在一个现实的世界，它完全独立于人的认知过程，主体通过感知，反映了客观存在的知识。</a:t>
            </a:r>
            <a:endParaRPr kumimoji="0" lang="en-US" altLang="zh-CN" sz="2000" kern="1200" cap="none" spc="0" normalizeH="0" baseline="0" noProof="0" dirty="0">
              <a:solidFill>
                <a:schemeClr val="bg2">
                  <a:lumMod val="25000"/>
                </a:schemeClr>
              </a:solidFill>
              <a:latin typeface="微软雅黑" pitchFamily="34" charset="-122"/>
              <a:ea typeface="微软雅黑" pitchFamily="34" charset="-122"/>
              <a:cs typeface="+mn-cs"/>
            </a:endParaRPr>
          </a:p>
          <a:p>
            <a:pPr indent="457200" algn="l">
              <a:lnSpc>
                <a:spcPts val="3500"/>
              </a:lnSpc>
            </a:pPr>
            <a:r>
              <a:rPr kumimoji="0" lang="en-US" altLang="zh-CN" sz="2000" kern="1200" cap="none" spc="0" normalizeH="0" baseline="0" noProof="0" dirty="0">
                <a:solidFill>
                  <a:schemeClr val="bg2">
                    <a:lumMod val="25000"/>
                  </a:schemeClr>
                </a:solidFill>
                <a:latin typeface="微软雅黑" pitchFamily="34" charset="-122"/>
                <a:ea typeface="微软雅黑" pitchFamily="34" charset="-122"/>
                <a:cs typeface="+mn-cs"/>
              </a:rPr>
              <a:t>经验论的主要代表人物之一是英国近代哲学家洛克</a:t>
            </a:r>
            <a:r>
              <a:rPr kumimoji="0" lang="zh-CN" altLang="en-US" sz="2000" kern="1200" cap="none" spc="0" normalizeH="0" baseline="0" noProof="0" dirty="0">
                <a:solidFill>
                  <a:schemeClr val="bg2">
                    <a:lumMod val="25000"/>
                  </a:schemeClr>
                </a:solidFill>
                <a:latin typeface="微软雅黑" pitchFamily="34" charset="-122"/>
                <a:ea typeface="宋体" charset="0"/>
                <a:cs typeface="+mn-cs"/>
              </a:rPr>
              <a:t>，白板说</a:t>
            </a:r>
            <a:endParaRPr kumimoji="0" lang="zh-CN" altLang="en-US" sz="2000" kern="1200" cap="none" spc="0" normalizeH="0" baseline="0" noProof="0" dirty="0">
              <a:solidFill>
                <a:schemeClr val="bg2">
                  <a:lumMod val="25000"/>
                </a:schemeClr>
              </a:solidFill>
              <a:latin typeface="微软雅黑" pitchFamily="34" charset="-122"/>
              <a:ea typeface="宋体" charset="0"/>
              <a:cs typeface="+mn-cs"/>
            </a:endParaRPr>
          </a:p>
        </p:txBody>
      </p:sp>
      <p:sp>
        <p:nvSpPr>
          <p:cNvPr id="10" name="圆角矩形 9"/>
          <p:cNvSpPr/>
          <p:nvPr/>
        </p:nvSpPr>
        <p:spPr>
          <a:xfrm>
            <a:off x="6214745" y="2620010"/>
            <a:ext cx="4432935" cy="350202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p>
            <a:pPr marR="0" indent="539750" defTabSz="914400" eaLnBrk="1" fontAlgn="auto" hangingPunct="1">
              <a:lnSpc>
                <a:spcPts val="3500"/>
              </a:lnSpc>
              <a:spcBef>
                <a:spcPts val="0"/>
              </a:spcBef>
              <a:spcAft>
                <a:spcPts val="0"/>
              </a:spcAft>
              <a:buClrTx/>
              <a:buSzTx/>
              <a:buFontTx/>
              <a:buNone/>
              <a:defRPr/>
            </a:pPr>
            <a:r>
              <a:rPr lang="zh-CN" altLang="en-US" sz="2400" noProof="0" dirty="0">
                <a:solidFill>
                  <a:schemeClr val="bg2">
                    <a:lumMod val="25000"/>
                  </a:schemeClr>
                </a:solidFill>
                <a:latin typeface="微软雅黑" pitchFamily="34" charset="-122"/>
                <a:ea typeface="微软雅黑" pitchFamily="34" charset="-122"/>
                <a:sym typeface="+mn-ea"/>
              </a:rPr>
              <a:t>唯理论人的观念有三个来源，即天赋的、外来的和虚构的。</a:t>
            </a: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defTabSz="914400" eaLnBrk="1" fontAlgn="auto" hangingPunct="1">
              <a:lnSpc>
                <a:spcPts val="3500"/>
              </a:lnSpc>
              <a:spcBef>
                <a:spcPts val="0"/>
              </a:spcBef>
              <a:spcAft>
                <a:spcPts val="0"/>
              </a:spcAft>
              <a:buClrTx/>
              <a:buSzTx/>
              <a:buFontTx/>
              <a:buNone/>
              <a:defRPr/>
            </a:pPr>
            <a:r>
              <a:rPr kumimoji="0" lang="en-US" altLang="zh-CN" kern="1200" cap="none" spc="0" normalizeH="0" baseline="0" noProof="0" dirty="0">
                <a:solidFill>
                  <a:schemeClr val="bg2">
                    <a:lumMod val="25000"/>
                  </a:schemeClr>
                </a:solidFill>
                <a:latin typeface="微软雅黑" pitchFamily="34" charset="-122"/>
                <a:ea typeface="微软雅黑" pitchFamily="34" charset="-122"/>
                <a:cs typeface="+mn-cs"/>
              </a:rPr>
              <a:t>主要是由笛卡尔(Descartes， R.)、莱布尼茨(Leibniz，G.W.)和康德(Kant，I.)加以继承与发扬的。</a:t>
            </a:r>
            <a:endParaRPr kumimoji="0" lang="en-US" altLang="zh-CN" kern="1200" cap="none" spc="0" normalizeH="0" baseline="0" noProof="0" dirty="0">
              <a:solidFill>
                <a:schemeClr val="bg2">
                  <a:lumMod val="25000"/>
                </a:schemeClr>
              </a:solidFill>
              <a:latin typeface="微软雅黑" pitchFamily="34" charset="-122"/>
              <a:ea typeface="微软雅黑" pitchFamily="34" charset="-122"/>
              <a:cs typeface="+mn-cs"/>
            </a:endParaRPr>
          </a:p>
          <a:p>
            <a:pPr algn="ctr"/>
            <a:endParaRPr lang="zh-CN" altLang="en-US"/>
          </a:p>
        </p:txBody>
      </p:sp>
      <p:sp>
        <p:nvSpPr>
          <p:cNvPr id="11" name="矩形 10"/>
          <p:cNvSpPr/>
          <p:nvPr/>
        </p:nvSpPr>
        <p:spPr>
          <a:xfrm>
            <a:off x="1654810" y="2063750"/>
            <a:ext cx="3453130" cy="5511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noProof="0" dirty="0">
                <a:solidFill>
                  <a:schemeClr val="bg1"/>
                </a:solidFill>
                <a:latin typeface="微软雅黑" pitchFamily="34" charset="-122"/>
                <a:ea typeface="微软雅黑" pitchFamily="34" charset="-122"/>
                <a:sym typeface="+mn-ea"/>
              </a:rPr>
              <a:t>经验论</a:t>
            </a:r>
            <a:endParaRPr lang="zh-CN" altLang="en-US" sz="2800" b="1" noProof="0" dirty="0">
              <a:solidFill>
                <a:schemeClr val="bg1"/>
              </a:solidFill>
              <a:latin typeface="微软雅黑" pitchFamily="34" charset="-122"/>
              <a:ea typeface="微软雅黑" pitchFamily="34" charset="-122"/>
              <a:sym typeface="+mn-ea"/>
            </a:endParaRPr>
          </a:p>
        </p:txBody>
      </p:sp>
      <p:sp>
        <p:nvSpPr>
          <p:cNvPr id="12" name="矩形 11"/>
          <p:cNvSpPr/>
          <p:nvPr/>
        </p:nvSpPr>
        <p:spPr>
          <a:xfrm>
            <a:off x="6496685" y="1956435"/>
            <a:ext cx="3453130" cy="5511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noProof="0" dirty="0">
                <a:solidFill>
                  <a:schemeClr val="bg1"/>
                </a:solidFill>
                <a:latin typeface="微软雅黑" pitchFamily="34" charset="-122"/>
                <a:ea typeface="微软雅黑" pitchFamily="34" charset="-122"/>
                <a:sym typeface="+mn-ea"/>
              </a:rPr>
              <a:t>唯理论</a:t>
            </a:r>
            <a:endParaRPr lang="zh-CN" altLang="en-US" sz="2800" b="1" noProof="0" dirty="0">
              <a:solidFill>
                <a:schemeClr val="bg1"/>
              </a:solidFill>
              <a:latin typeface="微软雅黑" pitchFamily="34" charset="-122"/>
              <a:ea typeface="微软雅黑" pitchFamily="34" charset="-122"/>
              <a:sym typeface="+mn-e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标题 1"/>
          <p:cNvSpPr>
            <a:spLocks noGrp="1"/>
          </p:cNvSpPr>
          <p:nvPr>
            <p:ph type="title"/>
          </p:nvPr>
        </p:nvSpPr>
        <p:spPr>
          <a:xfrm>
            <a:off x="840105" y="28575"/>
            <a:ext cx="10515600" cy="1325563"/>
          </a:xfrm>
        </p:spPr>
        <p:txBody>
          <a:bodyPr vert="horz" wrap="square" lIns="91440" tIns="45720" rIns="91440" bIns="45720" anchor="ctr" anchorCtr="0"/>
          <a:p>
            <a:pPr defTabSz="914400">
              <a:buNone/>
            </a:pPr>
            <a:r>
              <a:rPr lang="zh-CN" altLang="en-US" kern="1200" dirty="0">
                <a:solidFill>
                  <a:schemeClr val="accent5">
                    <a:lumMod val="50000"/>
                  </a:schemeClr>
                </a:solidFill>
                <a:latin typeface="黑体" charset="0"/>
                <a:ea typeface="黑体" charset="0"/>
                <a:cs typeface="黑体" charset="0"/>
              </a:rPr>
              <a:t>一、 哲学流派与幼儿园课程</a:t>
            </a:r>
            <a:endParaRPr lang="zh-CN" altLang="en-US" kern="1200" dirty="0">
              <a:solidFill>
                <a:schemeClr val="accent5">
                  <a:lumMod val="50000"/>
                </a:schemeClr>
              </a:solidFill>
              <a:latin typeface="黑体" charset="0"/>
              <a:ea typeface="黑体" charset="0"/>
              <a:cs typeface="黑体" charset="0"/>
            </a:endParaRPr>
          </a:p>
        </p:txBody>
      </p:sp>
      <p:sp>
        <p:nvSpPr>
          <p:cNvPr id="3" name="文本框 2"/>
          <p:cNvSpPr txBox="1"/>
          <p:nvPr/>
        </p:nvSpPr>
        <p:spPr>
          <a:xfrm>
            <a:off x="982980" y="1224598"/>
            <a:ext cx="7912100" cy="988695"/>
          </a:xfrm>
          <a:prstGeom prst="rect">
            <a:avLst/>
          </a:prstGeom>
          <a:noFill/>
        </p:spPr>
        <p:txBody>
          <a:bodyPr wrap="square" rtlCol="0">
            <a:spAutoFit/>
          </a:bodyPr>
          <a:lstStyle/>
          <a:p>
            <a:pPr marR="0" defTabSz="914400" eaLnBrk="1" fontAlgn="auto" hangingPunct="1">
              <a:lnSpc>
                <a:spcPts val="3500"/>
              </a:lnSpc>
              <a:spcBef>
                <a:spcPts val="0"/>
              </a:spcBef>
              <a:spcAft>
                <a:spcPts val="0"/>
              </a:spcAft>
              <a:buClrTx/>
              <a:buSzTx/>
              <a:buFontTx/>
              <a:buNone/>
              <a:defRPr/>
            </a:pPr>
            <a:r>
              <a:rPr kumimoji="0" lang="en-US" altLang="zh-CN" sz="2800" kern="1200" cap="none" spc="0" normalizeH="0" baseline="0" noProof="0" dirty="0">
                <a:solidFill>
                  <a:schemeClr val="accent1">
                    <a:lumMod val="50000"/>
                  </a:schemeClr>
                </a:solidFill>
                <a:latin typeface="微软雅黑" pitchFamily="34" charset="-122"/>
                <a:ea typeface="微软雅黑" pitchFamily="34" charset="-122"/>
                <a:cs typeface="+mn-cs"/>
              </a:rPr>
              <a:t>(</a:t>
            </a:r>
            <a:r>
              <a:rPr kumimoji="0" lang="zh-CN" altLang="en-US" sz="2800" kern="1200" cap="none" spc="0" normalizeH="0" baseline="0" noProof="0" dirty="0">
                <a:solidFill>
                  <a:schemeClr val="accent1">
                    <a:lumMod val="50000"/>
                  </a:schemeClr>
                </a:solidFill>
                <a:latin typeface="微软雅黑" pitchFamily="34" charset="-122"/>
                <a:ea typeface="微软雅黑" pitchFamily="34" charset="-122"/>
                <a:cs typeface="+mn-cs"/>
              </a:rPr>
              <a:t>一</a:t>
            </a:r>
            <a:r>
              <a:rPr kumimoji="0" lang="en-US" altLang="zh-CN" sz="2800" kern="1200" cap="none" spc="0" normalizeH="0" baseline="0" noProof="0" dirty="0">
                <a:solidFill>
                  <a:schemeClr val="accent1">
                    <a:lumMod val="50000"/>
                  </a:schemeClr>
                </a:solidFill>
                <a:latin typeface="微软雅黑" pitchFamily="34" charset="-122"/>
                <a:ea typeface="微软雅黑" pitchFamily="34" charset="-122"/>
                <a:cs typeface="+mn-cs"/>
              </a:rPr>
              <a:t>) </a:t>
            </a:r>
            <a:r>
              <a:rPr kumimoji="0" lang="zh-CN" altLang="en-US" sz="2800" kern="1200" cap="none" spc="0" normalizeH="0" baseline="0" noProof="0" dirty="0">
                <a:solidFill>
                  <a:schemeClr val="accent1">
                    <a:lumMod val="50000"/>
                  </a:schemeClr>
                </a:solidFill>
                <a:latin typeface="微软雅黑" pitchFamily="34" charset="-122"/>
                <a:ea typeface="微软雅黑" pitchFamily="34" charset="-122"/>
                <a:cs typeface="+mn-cs"/>
              </a:rPr>
              <a:t>经验论和唯理论</a:t>
            </a:r>
            <a:endParaRPr kumimoji="0" lang="zh-CN" altLang="en-US" sz="2800" kern="1200" cap="none" spc="0" normalizeH="0" baseline="0" noProof="0" dirty="0">
              <a:solidFill>
                <a:schemeClr val="accent1">
                  <a:lumMod val="50000"/>
                </a:schemeClr>
              </a:solidFill>
              <a:latin typeface="微软雅黑" pitchFamily="34" charset="-122"/>
              <a:ea typeface="微软雅黑" pitchFamily="34" charset="-122"/>
              <a:cs typeface="+mn-cs"/>
            </a:endParaRPr>
          </a:p>
          <a:p>
            <a:pPr marR="0" defTabSz="914400" eaLnBrk="1" fontAlgn="auto" hangingPunct="1">
              <a:lnSpc>
                <a:spcPts val="3500"/>
              </a:lnSpc>
              <a:spcBef>
                <a:spcPts val="0"/>
              </a:spcBef>
              <a:spcAft>
                <a:spcPts val="0"/>
              </a:spcAft>
              <a:buClrTx/>
              <a:buSzTx/>
              <a:buFontTx/>
              <a:buNone/>
              <a:defRPr/>
            </a:pPr>
            <a:endParaRPr kumimoji="0" lang="en-US" altLang="zh-CN" sz="2200" kern="1200" cap="none" spc="0" normalizeH="0" baseline="0" noProof="0" dirty="0">
              <a:solidFill>
                <a:schemeClr val="bg2">
                  <a:lumMod val="25000"/>
                </a:schemeClr>
              </a:solidFill>
              <a:latin typeface="微软雅黑" pitchFamily="34" charset="-122"/>
              <a:ea typeface="微软雅黑" pitchFamily="34" charset="-122"/>
              <a:cs typeface="+mn-cs"/>
            </a:endParaRPr>
          </a:p>
        </p:txBody>
      </p:sp>
      <p:pic>
        <p:nvPicPr>
          <p:cNvPr id="4" name="图片 3"/>
          <p:cNvPicPr>
            <a:picLocks noChangeAspect="1"/>
          </p:cNvPicPr>
          <p:nvPr/>
        </p:nvPicPr>
        <p:blipFill>
          <a:blip r:embed="rId1"/>
          <a:stretch>
            <a:fillRect/>
          </a:stretch>
        </p:blipFill>
        <p:spPr>
          <a:xfrm>
            <a:off x="7589838" y="2085975"/>
            <a:ext cx="1447800" cy="1762125"/>
          </a:xfrm>
          <a:prstGeom prst="rect">
            <a:avLst/>
          </a:prstGeom>
          <a:ln>
            <a:noFill/>
          </a:ln>
          <a:effectLst>
            <a:outerShdw blurRad="292100" dist="139700" dir="2700000" algn="tl" rotWithShape="0">
              <a:srgbClr val="333333">
                <a:alpha val="65000"/>
              </a:srgbClr>
            </a:outerShdw>
          </a:effectLst>
        </p:spPr>
      </p:pic>
      <p:pic>
        <p:nvPicPr>
          <p:cNvPr id="5" name="图片 4"/>
          <p:cNvPicPr>
            <a:picLocks noChangeAspect="1"/>
          </p:cNvPicPr>
          <p:nvPr/>
        </p:nvPicPr>
        <p:blipFill>
          <a:blip r:embed="rId2"/>
          <a:stretch>
            <a:fillRect/>
          </a:stretch>
        </p:blipFill>
        <p:spPr>
          <a:xfrm>
            <a:off x="1871028" y="1934528"/>
            <a:ext cx="1447800" cy="1960563"/>
          </a:xfrm>
          <a:prstGeom prst="rect">
            <a:avLst/>
          </a:prstGeom>
          <a:ln>
            <a:noFill/>
          </a:ln>
          <a:effectLst>
            <a:outerShdw blurRad="292100" dist="139700" dir="2700000" algn="tl" rotWithShape="0">
              <a:srgbClr val="333333">
                <a:alpha val="65000"/>
              </a:srgbClr>
            </a:outerShdw>
          </a:effectLst>
        </p:spPr>
      </p:pic>
      <p:sp>
        <p:nvSpPr>
          <p:cNvPr id="2" name="文本框 1"/>
          <p:cNvSpPr txBox="1"/>
          <p:nvPr/>
        </p:nvSpPr>
        <p:spPr>
          <a:xfrm>
            <a:off x="1129030" y="4157980"/>
            <a:ext cx="3526790" cy="2163445"/>
          </a:xfrm>
          <a:prstGeom prst="rect">
            <a:avLst/>
          </a:prstGeom>
          <a:noFill/>
        </p:spPr>
        <p:txBody>
          <a:bodyPr wrap="square" rtlCol="0">
            <a:spAutoFit/>
          </a:bodyPr>
          <a:p>
            <a:pPr marR="0" indent="457200" defTabSz="914400" eaLnBrk="1" fontAlgn="auto" hangingPunct="1">
              <a:lnSpc>
                <a:spcPts val="3500"/>
              </a:lnSpc>
              <a:spcBef>
                <a:spcPts val="0"/>
              </a:spcBef>
              <a:spcAft>
                <a:spcPts val="0"/>
              </a:spcAft>
              <a:buClrTx/>
              <a:buSzTx/>
              <a:buFontTx/>
              <a:buNone/>
              <a:defRPr/>
            </a:pPr>
            <a:r>
              <a:rPr lang="zh-CN" altLang="en-US" noProof="0" dirty="0">
                <a:solidFill>
                  <a:schemeClr val="accent2">
                    <a:lumMod val="75000"/>
                  </a:schemeClr>
                </a:solidFill>
                <a:latin typeface="微软雅黑" pitchFamily="34" charset="-122"/>
                <a:ea typeface="微软雅黑" pitchFamily="34" charset="-122"/>
                <a:sym typeface="+mn-ea"/>
              </a:rPr>
              <a:t>福禄贝尔</a:t>
            </a:r>
            <a:r>
              <a:rPr lang="zh-CN" altLang="en-US" noProof="0" dirty="0">
                <a:solidFill>
                  <a:schemeClr val="bg2">
                    <a:lumMod val="25000"/>
                  </a:schemeClr>
                </a:solidFill>
                <a:latin typeface="微软雅黑" pitchFamily="34" charset="-122"/>
                <a:ea typeface="微软雅黑" pitchFamily="34" charset="-122"/>
                <a:sym typeface="+mn-ea"/>
              </a:rPr>
              <a:t>的哲学观是唯心主义的，他相信，没有经验，理念也能被抽象地确证，经验仅能表明理念，而不能创造理念。</a:t>
            </a:r>
            <a:endParaRPr kumimoji="0" lang="en-US" altLang="zh-CN" kern="1200" cap="none" spc="0" normalizeH="0" baseline="0" noProof="0" dirty="0">
              <a:solidFill>
                <a:schemeClr val="bg2">
                  <a:lumMod val="25000"/>
                </a:schemeClr>
              </a:solidFill>
              <a:latin typeface="微软雅黑" pitchFamily="34" charset="-122"/>
              <a:ea typeface="微软雅黑" pitchFamily="34" charset="-122"/>
              <a:cs typeface="+mn-cs"/>
            </a:endParaRPr>
          </a:p>
          <a:p>
            <a:endParaRPr lang="zh-CN" altLang="en-US"/>
          </a:p>
        </p:txBody>
      </p:sp>
      <p:sp>
        <p:nvSpPr>
          <p:cNvPr id="6" name="文本框 5"/>
          <p:cNvSpPr txBox="1"/>
          <p:nvPr/>
        </p:nvSpPr>
        <p:spPr>
          <a:xfrm>
            <a:off x="6590030" y="4279900"/>
            <a:ext cx="3501390" cy="1437640"/>
          </a:xfrm>
          <a:prstGeom prst="rect">
            <a:avLst/>
          </a:prstGeom>
          <a:noFill/>
        </p:spPr>
        <p:txBody>
          <a:bodyPr wrap="square" rtlCol="0">
            <a:spAutoFit/>
          </a:bodyPr>
          <a:p>
            <a:pPr indent="457200">
              <a:lnSpc>
                <a:spcPts val="3500"/>
              </a:lnSpc>
            </a:pPr>
            <a:r>
              <a:rPr lang="zh-CN" altLang="en-US" noProof="0" dirty="0">
                <a:solidFill>
                  <a:schemeClr val="accent2">
                    <a:lumMod val="75000"/>
                  </a:schemeClr>
                </a:solidFill>
                <a:latin typeface="微软雅黑" pitchFamily="34" charset="-122"/>
                <a:ea typeface="微软雅黑" pitchFamily="34" charset="-122"/>
                <a:sym typeface="+mn-ea"/>
              </a:rPr>
              <a:t>蒙台梭利</a:t>
            </a:r>
            <a:r>
              <a:rPr lang="zh-CN" altLang="en-US" noProof="0" dirty="0">
                <a:solidFill>
                  <a:schemeClr val="bg2">
                    <a:lumMod val="25000"/>
                  </a:schemeClr>
                </a:solidFill>
                <a:latin typeface="微软雅黑" pitchFamily="34" charset="-122"/>
                <a:ea typeface="微软雅黑" pitchFamily="34" charset="-122"/>
                <a:sym typeface="+mn-ea"/>
              </a:rPr>
              <a:t>设计的课程反映了相当强烈的经验主义色彩。</a:t>
            </a:r>
            <a:endParaRPr kumimoji="0" lang="en-US" altLang="zh-CN" kern="1200" cap="none" spc="0" normalizeH="0" baseline="0" noProof="0" dirty="0">
              <a:solidFill>
                <a:schemeClr val="bg2">
                  <a:lumMod val="25000"/>
                </a:schemeClr>
              </a:solidFill>
              <a:latin typeface="微软雅黑" pitchFamily="34" charset="-122"/>
              <a:ea typeface="微软雅黑" pitchFamily="34" charset="-122"/>
              <a:cs typeface="+mn-cs"/>
            </a:endParaRPr>
          </a:p>
          <a:p>
            <a:pPr indent="457200">
              <a:lnSpc>
                <a:spcPts val="3500"/>
              </a:lnSpc>
            </a:pPr>
            <a:endParaRPr lang="zh-CN"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标题 1"/>
          <p:cNvSpPr>
            <a:spLocks noGrp="1"/>
          </p:cNvSpPr>
          <p:nvPr>
            <p:ph type="title"/>
          </p:nvPr>
        </p:nvSpPr>
        <p:spPr>
          <a:xfrm>
            <a:off x="889000" y="91440"/>
            <a:ext cx="10515600" cy="1325563"/>
          </a:xfrm>
        </p:spPr>
        <p:txBody>
          <a:bodyPr vert="horz" wrap="square" lIns="91440" tIns="45720" rIns="91440" bIns="45720" anchor="ctr" anchorCtr="0"/>
          <a:p>
            <a:pPr defTabSz="914400">
              <a:buNone/>
            </a:pPr>
            <a:r>
              <a:rPr lang="zh-CN" altLang="en-US" kern="1200" dirty="0">
                <a:solidFill>
                  <a:schemeClr val="accent5">
                    <a:lumMod val="50000"/>
                  </a:schemeClr>
                </a:solidFill>
                <a:latin typeface="黑体" charset="0"/>
                <a:ea typeface="黑体" charset="0"/>
                <a:cs typeface="黑体" charset="0"/>
              </a:rPr>
              <a:t>一、 哲学流派与幼儿园课程</a:t>
            </a:r>
            <a:endParaRPr lang="zh-CN" altLang="en-US" kern="1200" dirty="0">
              <a:solidFill>
                <a:schemeClr val="accent5">
                  <a:lumMod val="50000"/>
                </a:schemeClr>
              </a:solidFill>
              <a:latin typeface="黑体" charset="0"/>
              <a:ea typeface="黑体" charset="0"/>
              <a:cs typeface="黑体" charset="0"/>
            </a:endParaRPr>
          </a:p>
        </p:txBody>
      </p:sp>
      <p:sp>
        <p:nvSpPr>
          <p:cNvPr id="3" name="文本框 2"/>
          <p:cNvSpPr txBox="1"/>
          <p:nvPr/>
        </p:nvSpPr>
        <p:spPr>
          <a:xfrm>
            <a:off x="1062355" y="1959610"/>
            <a:ext cx="9031605" cy="1437640"/>
          </a:xfrm>
          <a:prstGeom prst="rect">
            <a:avLst/>
          </a:prstGeom>
          <a:noFill/>
        </p:spPr>
        <p:txBody>
          <a:bodyPr wrap="square" rtlCol="0">
            <a:spAutoFit/>
          </a:bodyPr>
          <a:lstStyle/>
          <a:p>
            <a:pPr marR="0" indent="539750" defTabSz="914400" eaLnBrk="1" fontAlgn="auto" hangingPunct="1">
              <a:lnSpc>
                <a:spcPts val="3500"/>
              </a:lnSpc>
              <a:spcBef>
                <a:spcPts val="0"/>
              </a:spcBef>
              <a:spcAft>
                <a:spcPts val="0"/>
              </a:spcAft>
              <a:buClrTx/>
              <a:buSzTx/>
              <a:buFontTx/>
              <a:buNone/>
              <a:defRPr/>
            </a:pPr>
            <a:r>
              <a:rPr kumimoji="0" lang="zh-CN" altLang="en-US" sz="2400" kern="1200" cap="none" spc="0" normalizeH="0" baseline="0" noProof="0" dirty="0">
                <a:solidFill>
                  <a:schemeClr val="bg2">
                    <a:lumMod val="25000"/>
                  </a:schemeClr>
                </a:solidFill>
                <a:latin typeface="微软雅黑" pitchFamily="34" charset="-122"/>
                <a:ea typeface="微软雅黑" pitchFamily="34" charset="-122"/>
                <a:cs typeface="+mn-cs"/>
              </a:rPr>
              <a:t>实用主义反对把主体与对象、经验与自然人为分割开来的“二元论”，主张任何知识都包含有行动的因素，这就是说，没有行动就没有知识，反之，知识也因为能指引行动而具有价值。</a:t>
            </a:r>
            <a:endParaRPr kumimoji="0" lang="zh-CN" altLang="en-US" sz="2400" kern="1200" cap="none" spc="0" normalizeH="0" baseline="0" noProof="0" dirty="0">
              <a:solidFill>
                <a:schemeClr val="bg2">
                  <a:lumMod val="25000"/>
                </a:schemeClr>
              </a:solidFill>
              <a:latin typeface="微软雅黑" pitchFamily="34" charset="-122"/>
              <a:ea typeface="微软雅黑" pitchFamily="34" charset="-122"/>
              <a:cs typeface="+mn-cs"/>
            </a:endParaRPr>
          </a:p>
        </p:txBody>
      </p:sp>
      <p:sp>
        <p:nvSpPr>
          <p:cNvPr id="2" name="文本框 1"/>
          <p:cNvSpPr txBox="1"/>
          <p:nvPr/>
        </p:nvSpPr>
        <p:spPr>
          <a:xfrm>
            <a:off x="1385570" y="1218565"/>
            <a:ext cx="5008880" cy="521970"/>
          </a:xfrm>
          <a:prstGeom prst="rect">
            <a:avLst/>
          </a:prstGeom>
          <a:noFill/>
        </p:spPr>
        <p:txBody>
          <a:bodyPr wrap="square" rtlCol="0">
            <a:spAutoFit/>
          </a:bodyPr>
          <a:p>
            <a:r>
              <a:rPr lang="en-US" altLang="zh-CN" sz="2800" noProof="0" dirty="0">
                <a:solidFill>
                  <a:schemeClr val="accent1">
                    <a:lumMod val="75000"/>
                  </a:schemeClr>
                </a:solidFill>
                <a:latin typeface="微软雅黑" pitchFamily="34" charset="-122"/>
                <a:ea typeface="微软雅黑" pitchFamily="34" charset="-122"/>
                <a:sym typeface="+mn-ea"/>
              </a:rPr>
              <a:t>(</a:t>
            </a:r>
            <a:r>
              <a:rPr lang="zh-CN" altLang="en-US" sz="2800" noProof="0" dirty="0">
                <a:solidFill>
                  <a:schemeClr val="accent1">
                    <a:lumMod val="75000"/>
                  </a:schemeClr>
                </a:solidFill>
                <a:latin typeface="微软雅黑" pitchFamily="34" charset="-122"/>
                <a:ea typeface="微软雅黑" pitchFamily="34" charset="-122"/>
                <a:sym typeface="+mn-ea"/>
              </a:rPr>
              <a:t>二</a:t>
            </a:r>
            <a:r>
              <a:rPr lang="en-US" altLang="zh-CN" sz="2800" noProof="0" dirty="0">
                <a:solidFill>
                  <a:schemeClr val="accent1">
                    <a:lumMod val="75000"/>
                  </a:schemeClr>
                </a:solidFill>
                <a:latin typeface="微软雅黑" pitchFamily="34" charset="-122"/>
                <a:ea typeface="微软雅黑" pitchFamily="34" charset="-122"/>
                <a:sym typeface="+mn-ea"/>
              </a:rPr>
              <a:t>) </a:t>
            </a:r>
            <a:r>
              <a:rPr lang="zh-CN" altLang="en-US" sz="2800" noProof="0" dirty="0">
                <a:solidFill>
                  <a:schemeClr val="accent1">
                    <a:lumMod val="75000"/>
                  </a:schemeClr>
                </a:solidFill>
                <a:latin typeface="微软雅黑" pitchFamily="34" charset="-122"/>
                <a:ea typeface="微软雅黑" pitchFamily="34" charset="-122"/>
                <a:sym typeface="+mn-ea"/>
              </a:rPr>
              <a:t>实用主义哲学</a:t>
            </a:r>
            <a:endParaRPr kumimoji="0" lang="zh-CN" altLang="en-US" sz="2800" kern="1200" cap="none" spc="0" normalizeH="0" baseline="0" noProof="0" dirty="0">
              <a:solidFill>
                <a:schemeClr val="accent1">
                  <a:lumMod val="75000"/>
                </a:schemeClr>
              </a:solidFill>
              <a:latin typeface="微软雅黑" pitchFamily="34" charset="-122"/>
              <a:ea typeface="微软雅黑" pitchFamily="34" charset="-122"/>
              <a:cs typeface="+mn-cs"/>
              <a:sym typeface="+mn-ea"/>
            </a:endParaRPr>
          </a:p>
        </p:txBody>
      </p:sp>
      <p:pic>
        <p:nvPicPr>
          <p:cNvPr id="5" name="图片 4"/>
          <p:cNvPicPr>
            <a:picLocks noChangeAspect="1"/>
          </p:cNvPicPr>
          <p:nvPr/>
        </p:nvPicPr>
        <p:blipFill>
          <a:blip r:embed="rId1"/>
          <a:stretch>
            <a:fillRect/>
          </a:stretch>
        </p:blipFill>
        <p:spPr>
          <a:xfrm>
            <a:off x="10230485" y="1378585"/>
            <a:ext cx="1456690" cy="2146300"/>
          </a:xfrm>
          <a:prstGeom prst="rect">
            <a:avLst/>
          </a:prstGeom>
        </p:spPr>
      </p:pic>
      <p:sp>
        <p:nvSpPr>
          <p:cNvPr id="7" name="圆角矩形 6"/>
          <p:cNvSpPr/>
          <p:nvPr/>
        </p:nvSpPr>
        <p:spPr>
          <a:xfrm>
            <a:off x="970280" y="3717290"/>
            <a:ext cx="10370185" cy="27051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p>
            <a:pPr indent="457200" algn="l">
              <a:lnSpc>
                <a:spcPts val="3500"/>
              </a:lnSpc>
              <a:spcAft>
                <a:spcPts val="600"/>
              </a:spcAft>
            </a:pPr>
            <a:r>
              <a:rPr lang="zh-CN" altLang="en-US" sz="2000">
                <a:solidFill>
                  <a:schemeClr val="tx1"/>
                </a:solidFill>
              </a:rPr>
              <a:t> 实用主义的代表之一杜威，把经验看作是一个统一的整体，是主体与客体之间连续不断相互作用的产物。</a:t>
            </a:r>
            <a:endParaRPr lang="zh-CN" altLang="en-US" sz="2000">
              <a:solidFill>
                <a:schemeClr val="tx1"/>
              </a:solidFill>
            </a:endParaRPr>
          </a:p>
          <a:p>
            <a:pPr marR="0" defTabSz="914400" eaLnBrk="1" fontAlgn="auto" hangingPunct="1">
              <a:lnSpc>
                <a:spcPts val="3500"/>
              </a:lnSpc>
              <a:spcBef>
                <a:spcPts val="0"/>
              </a:spcBef>
              <a:spcAft>
                <a:spcPts val="600"/>
              </a:spcAft>
              <a:buClrTx/>
              <a:buSzTx/>
              <a:buFontTx/>
              <a:buNone/>
              <a:defRPr/>
            </a:pPr>
            <a:r>
              <a:rPr lang="zh-CN" altLang="en-US" sz="2000" noProof="0" dirty="0">
                <a:solidFill>
                  <a:schemeClr val="tx1"/>
                </a:solidFill>
                <a:latin typeface="微软雅黑" pitchFamily="34" charset="-122"/>
                <a:ea typeface="微软雅黑" pitchFamily="34" charset="-122"/>
                <a:sym typeface="+mn-ea"/>
              </a:rPr>
              <a:t>杜威主张将课程与儿童的经验结合起来，让儿童“在做中学”。</a:t>
            </a:r>
            <a:endParaRPr lang="zh-CN" altLang="en-US" sz="2000" noProof="0" dirty="0">
              <a:solidFill>
                <a:schemeClr val="tx1"/>
              </a:solidFill>
              <a:latin typeface="微软雅黑" pitchFamily="34" charset="-122"/>
              <a:ea typeface="微软雅黑" pitchFamily="34" charset="-122"/>
              <a:sym typeface="+mn-ea"/>
            </a:endParaRPr>
          </a:p>
          <a:p>
            <a:pPr marR="0" defTabSz="914400" eaLnBrk="1" fontAlgn="auto" hangingPunct="1">
              <a:lnSpc>
                <a:spcPts val="3500"/>
              </a:lnSpc>
              <a:spcBef>
                <a:spcPts val="0"/>
              </a:spcBef>
              <a:spcAft>
                <a:spcPts val="600"/>
              </a:spcAft>
              <a:buClrTx/>
              <a:buSzTx/>
              <a:buFontTx/>
              <a:buNone/>
              <a:defRPr/>
            </a:pPr>
            <a:r>
              <a:rPr lang="zh-CN" altLang="en-US" sz="2000" noProof="0" dirty="0">
                <a:solidFill>
                  <a:schemeClr val="tx1"/>
                </a:solidFill>
                <a:latin typeface="微软雅黑" pitchFamily="34" charset="-122"/>
                <a:ea typeface="微软雅黑" pitchFamily="34" charset="-122"/>
                <a:sym typeface="+mn-ea"/>
              </a:rPr>
              <a:t>实用主义哲学对幼儿园课程产生过重要影响：方案教学、意大利瑞吉欧</a:t>
            </a:r>
            <a:endParaRPr lang="zh-CN" altLang="en-US" sz="20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3582035" y="2942590"/>
            <a:ext cx="6336665" cy="76835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400" b="1" i="0" u="none" strike="noStrike" kern="1200" cap="none" spc="0" normalizeH="0" baseline="0" noProof="0" dirty="0">
                <a:ln>
                  <a:noFill/>
                </a:ln>
                <a:solidFill>
                  <a:schemeClr val="accent1">
                    <a:lumMod val="75000"/>
                  </a:schemeClr>
                </a:solidFill>
                <a:effectLst/>
                <a:uLnTx/>
                <a:uFillTx/>
                <a:latin typeface="黑体" charset="0"/>
                <a:ea typeface="黑体" charset="0"/>
                <a:cs typeface="Times New Roman" panose="02020603050405020304" pitchFamily="18" charset="0"/>
              </a:rPr>
              <a:t>幼儿园课程的心理学基础</a:t>
            </a:r>
            <a:endParaRPr kumimoji="0" lang="zh-CN" altLang="en-US" sz="4400" b="1" i="0" u="none" strike="noStrike" kern="1200" cap="none" spc="0" normalizeH="0" baseline="0" noProof="0" dirty="0">
              <a:ln>
                <a:noFill/>
              </a:ln>
              <a:solidFill>
                <a:schemeClr val="accent1">
                  <a:lumMod val="75000"/>
                </a:schemeClr>
              </a:solidFill>
              <a:effectLst/>
              <a:uLnTx/>
              <a:uFillTx/>
              <a:latin typeface="黑体" charset="0"/>
              <a:ea typeface="黑体" charset="0"/>
              <a:cs typeface="Times New Roman" panose="02020603050405020304" pitchFamily="18" charset="0"/>
            </a:endParaRPr>
          </a:p>
        </p:txBody>
      </p:sp>
      <p:sp>
        <p:nvSpPr>
          <p:cNvPr id="2" name="圆角矩形 1"/>
          <p:cNvSpPr/>
          <p:nvPr userDrawn="1">
            <p:custDataLst>
              <p:tags r:id="rId1"/>
            </p:custDataLst>
          </p:nvPr>
        </p:nvSpPr>
        <p:spPr>
          <a:xfrm>
            <a:off x="-845819" y="2424430"/>
            <a:ext cx="4305300" cy="1583267"/>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p>
            <a:pPr algn="ctr" eaLnBrk="1" fontAlgn="auto" hangingPunct="1">
              <a:spcBef>
                <a:spcPts val="0"/>
              </a:spcBef>
              <a:spcAft>
                <a:spcPts val="0"/>
              </a:spcAft>
            </a:pPr>
            <a:endParaRPr lang="zh-CN" altLang="en-US" sz="1800" dirty="0"/>
          </a:p>
        </p:txBody>
      </p:sp>
      <p:sp>
        <p:nvSpPr>
          <p:cNvPr id="3" name="文本框 2"/>
          <p:cNvSpPr txBox="1"/>
          <p:nvPr/>
        </p:nvSpPr>
        <p:spPr>
          <a:xfrm>
            <a:off x="634365" y="2830195"/>
            <a:ext cx="2796540" cy="922020"/>
          </a:xfrm>
          <a:prstGeom prst="rect">
            <a:avLst/>
          </a:prstGeom>
          <a:noFill/>
        </p:spPr>
        <p:txBody>
          <a:bodyPr wrap="square" rtlCol="0">
            <a:spAutoFit/>
          </a:bodyPr>
          <a:p>
            <a:r>
              <a:rPr lang="zh-CN" altLang="en-US" sz="5400" b="1">
                <a:solidFill>
                  <a:schemeClr val="bg1"/>
                </a:solidFill>
                <a:latin typeface="Arial Bold" panose="020B0604020202020204" charset="0"/>
              </a:rPr>
              <a:t>第一节</a:t>
            </a:r>
            <a:endParaRPr lang="zh-CN" altLang="en-US" sz="5400" b="1">
              <a:solidFill>
                <a:schemeClr val="bg1"/>
              </a:solidFill>
              <a:latin typeface="Arial Bold" panose="020B060402020202020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标题 1"/>
          <p:cNvSpPr>
            <a:spLocks noGrp="1"/>
          </p:cNvSpPr>
          <p:nvPr>
            <p:ph type="title"/>
          </p:nvPr>
        </p:nvSpPr>
        <p:spPr>
          <a:xfrm>
            <a:off x="1527175" y="41275"/>
            <a:ext cx="10515600" cy="1325563"/>
          </a:xfrm>
        </p:spPr>
        <p:txBody>
          <a:bodyPr vert="horz" wrap="square" lIns="91440" tIns="45720" rIns="91440" bIns="45720" anchor="ctr" anchorCtr="0"/>
          <a:p>
            <a:pPr defTabSz="914400">
              <a:buNone/>
            </a:pPr>
            <a:r>
              <a:rPr lang="zh-CN" altLang="en-US" kern="1200" dirty="0">
                <a:solidFill>
                  <a:schemeClr val="accent5">
                    <a:lumMod val="50000"/>
                  </a:schemeClr>
                </a:solidFill>
                <a:latin typeface="黑体" charset="0"/>
                <a:ea typeface="黑体" charset="0"/>
                <a:cs typeface="黑体" charset="0"/>
              </a:rPr>
              <a:t>一、 哲学流派与幼儿园课程</a:t>
            </a:r>
            <a:endParaRPr lang="zh-CN" altLang="en-US" kern="1200" dirty="0">
              <a:solidFill>
                <a:schemeClr val="accent5">
                  <a:lumMod val="50000"/>
                </a:schemeClr>
              </a:solidFill>
              <a:latin typeface="黑体" charset="0"/>
              <a:ea typeface="黑体" charset="0"/>
              <a:cs typeface="黑体" charset="0"/>
            </a:endParaRPr>
          </a:p>
        </p:txBody>
      </p:sp>
      <p:sp>
        <p:nvSpPr>
          <p:cNvPr id="3" name="文本框 2"/>
          <p:cNvSpPr txBox="1"/>
          <p:nvPr/>
        </p:nvSpPr>
        <p:spPr>
          <a:xfrm>
            <a:off x="1464310" y="1561148"/>
            <a:ext cx="9309100" cy="3233420"/>
          </a:xfrm>
          <a:prstGeom prst="rect">
            <a:avLst/>
          </a:prstGeom>
          <a:noFill/>
        </p:spPr>
        <p:txBody>
          <a:bodyPr wrap="square" rtlCol="0">
            <a:spAutoFit/>
          </a:bodyPr>
          <a:lstStyle/>
          <a:p>
            <a:pPr marR="0" defTabSz="914400" eaLnBrk="1" fontAlgn="auto" hangingPunct="1">
              <a:lnSpc>
                <a:spcPts val="3500"/>
              </a:lnSpc>
              <a:spcBef>
                <a:spcPts val="0"/>
              </a:spcBef>
              <a:spcAft>
                <a:spcPts val="0"/>
              </a:spcAft>
              <a:buClrTx/>
              <a:buSzTx/>
              <a:buFontTx/>
              <a:buNone/>
              <a:defRPr/>
            </a:pPr>
            <a:r>
              <a:rPr kumimoji="0" lang="en-US" altLang="zh-CN" sz="2800" kern="1200" cap="none" spc="0" normalizeH="0" baseline="0" noProof="0" dirty="0">
                <a:solidFill>
                  <a:schemeClr val="accent5">
                    <a:lumMod val="50000"/>
                  </a:schemeClr>
                </a:solidFill>
                <a:latin typeface="微软雅黑" pitchFamily="34" charset="-122"/>
                <a:ea typeface="微软雅黑" pitchFamily="34" charset="-122"/>
                <a:cs typeface="+mn-cs"/>
              </a:rPr>
              <a:t>(</a:t>
            </a:r>
            <a:r>
              <a:rPr kumimoji="0" lang="zh-CN" altLang="en-US" sz="2800" kern="1200" cap="none" spc="0" normalizeH="0" baseline="0" noProof="0" dirty="0">
                <a:solidFill>
                  <a:schemeClr val="accent5">
                    <a:lumMod val="50000"/>
                  </a:schemeClr>
                </a:solidFill>
                <a:latin typeface="微软雅黑" pitchFamily="34" charset="-122"/>
                <a:ea typeface="微软雅黑" pitchFamily="34" charset="-122"/>
                <a:cs typeface="+mn-cs"/>
              </a:rPr>
              <a:t>三</a:t>
            </a:r>
            <a:r>
              <a:rPr kumimoji="0" lang="en-US" altLang="zh-CN" sz="2800" kern="1200" cap="none" spc="0" normalizeH="0" baseline="0" noProof="0" dirty="0">
                <a:solidFill>
                  <a:schemeClr val="accent5">
                    <a:lumMod val="50000"/>
                  </a:schemeClr>
                </a:solidFill>
                <a:latin typeface="微软雅黑" pitchFamily="34" charset="-122"/>
                <a:ea typeface="微软雅黑" pitchFamily="34" charset="-122"/>
                <a:cs typeface="+mn-cs"/>
              </a:rPr>
              <a:t>) </a:t>
            </a:r>
            <a:r>
              <a:rPr kumimoji="0" lang="zh-CN" altLang="en-US" sz="2800" kern="1200" cap="none" spc="0" normalizeH="0" baseline="0" noProof="0" dirty="0">
                <a:solidFill>
                  <a:schemeClr val="accent5">
                    <a:lumMod val="50000"/>
                  </a:schemeClr>
                </a:solidFill>
                <a:latin typeface="微软雅黑" pitchFamily="34" charset="-122"/>
                <a:ea typeface="微软雅黑" pitchFamily="34" charset="-122"/>
                <a:cs typeface="+mn-cs"/>
              </a:rPr>
              <a:t>存在主义哲学</a:t>
            </a:r>
            <a:endParaRPr kumimoji="0" lang="en-US" altLang="zh-CN" sz="2800" kern="1200" cap="none" spc="0" normalizeH="0" baseline="0" noProof="0" dirty="0">
              <a:solidFill>
                <a:schemeClr val="accent5">
                  <a:lumMod val="50000"/>
                </a:schemeClr>
              </a:solidFill>
              <a:latin typeface="微软雅黑" pitchFamily="34" charset="-122"/>
              <a:ea typeface="微软雅黑" pitchFamily="34" charset="-122"/>
              <a:cs typeface="+mn-cs"/>
            </a:endParaRPr>
          </a:p>
          <a:p>
            <a:pPr marR="0" defTabSz="914400" eaLnBrk="1" fontAlgn="auto" hangingPunct="1">
              <a:lnSpc>
                <a:spcPts val="3500"/>
              </a:lnSpc>
              <a:spcBef>
                <a:spcPts val="0"/>
              </a:spcBef>
              <a:spcAft>
                <a:spcPts val="0"/>
              </a:spcAft>
              <a:buClrTx/>
              <a:buSzTx/>
              <a:buFontTx/>
              <a:buNone/>
              <a:defRPr/>
            </a:pPr>
            <a:endParaRPr kumimoji="0" lang="en-US" altLang="zh-CN" sz="2200" kern="1200" cap="none" spc="0" normalizeH="0" baseline="0" noProof="0" dirty="0">
              <a:solidFill>
                <a:schemeClr val="accent2">
                  <a:lumMod val="75000"/>
                </a:schemeClr>
              </a:solidFill>
              <a:latin typeface="微软雅黑" pitchFamily="34" charset="-122"/>
              <a:ea typeface="微软雅黑" pitchFamily="34" charset="-122"/>
              <a:cs typeface="+mn-cs"/>
            </a:endParaRPr>
          </a:p>
          <a:p>
            <a:pPr marR="0" indent="539750" defTabSz="914400" eaLnBrk="1" fontAlgn="auto" hangingPunct="1">
              <a:lnSpc>
                <a:spcPts val="3500"/>
              </a:lnSpc>
              <a:spcBef>
                <a:spcPts val="0"/>
              </a:spcBef>
              <a:spcAft>
                <a:spcPts val="0"/>
              </a:spcAft>
              <a:buClrTx/>
              <a:buSzTx/>
              <a:buFontTx/>
              <a:buNone/>
              <a:defRPr/>
            </a:pPr>
            <a:r>
              <a:rPr kumimoji="0" lang="zh-CN" altLang="en-US" sz="2200" kern="1200" cap="none" spc="0" normalizeH="0" baseline="0" noProof="0" dirty="0">
                <a:solidFill>
                  <a:schemeClr val="bg2">
                    <a:lumMod val="25000"/>
                  </a:schemeClr>
                </a:solidFill>
                <a:latin typeface="微软雅黑" pitchFamily="34" charset="-122"/>
                <a:ea typeface="微软雅黑" pitchFamily="34" charset="-122"/>
                <a:cs typeface="+mn-cs"/>
              </a:rPr>
              <a:t>存在主义哲学主张对情景做选择，选择是个体行为，选择后的决定导致个人的自定义，最后形成属于个人的本质。</a:t>
            </a:r>
            <a:endParaRPr kumimoji="0" lang="en-US" altLang="zh-CN" sz="22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indent="539750" defTabSz="914400" eaLnBrk="1" fontAlgn="auto" hangingPunct="1">
              <a:lnSpc>
                <a:spcPts val="3500"/>
              </a:lnSpc>
              <a:spcBef>
                <a:spcPts val="0"/>
              </a:spcBef>
              <a:spcAft>
                <a:spcPts val="0"/>
              </a:spcAft>
              <a:buClrTx/>
              <a:buSzTx/>
              <a:buFontTx/>
              <a:buNone/>
              <a:defRPr/>
            </a:pPr>
            <a:endParaRPr kumimoji="0" lang="en-US" altLang="zh-CN" sz="22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indent="539750" defTabSz="914400" eaLnBrk="1" fontAlgn="auto" hangingPunct="1">
              <a:lnSpc>
                <a:spcPts val="3500"/>
              </a:lnSpc>
              <a:spcBef>
                <a:spcPts val="0"/>
              </a:spcBef>
              <a:spcAft>
                <a:spcPts val="0"/>
              </a:spcAft>
              <a:buClrTx/>
              <a:buSzTx/>
              <a:buFontTx/>
              <a:buNone/>
              <a:defRPr/>
            </a:pPr>
            <a:r>
              <a:rPr kumimoji="0" lang="zh-CN" altLang="en-US" sz="2200" kern="1200" cap="none" spc="0" normalizeH="0" baseline="0" noProof="0" dirty="0">
                <a:solidFill>
                  <a:schemeClr val="bg2">
                    <a:lumMod val="25000"/>
                  </a:schemeClr>
                </a:solidFill>
                <a:latin typeface="微软雅黑" pitchFamily="34" charset="-122"/>
                <a:ea typeface="微软雅黑" pitchFamily="34" charset="-122"/>
                <a:cs typeface="+mn-cs"/>
              </a:rPr>
              <a:t>存在主义者主张通过哲学的对话让儿童获取选择的行为，让儿童自我表现和表达。</a:t>
            </a:r>
            <a:endParaRPr kumimoji="0" lang="en-US" altLang="zh-CN" sz="2200" kern="1200" cap="none" spc="0" normalizeH="0" baseline="0" noProof="0" dirty="0">
              <a:solidFill>
                <a:schemeClr val="bg2">
                  <a:lumMod val="25000"/>
                </a:schemeClr>
              </a:solidFill>
              <a:latin typeface="微软雅黑" pitchFamily="34" charset="-122"/>
              <a:ea typeface="微软雅黑" pitchFamily="34" charset="-122"/>
              <a:cs typeface="+mn-cs"/>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标题 1"/>
          <p:cNvSpPr>
            <a:spLocks noGrp="1"/>
          </p:cNvSpPr>
          <p:nvPr>
            <p:ph type="title"/>
          </p:nvPr>
        </p:nvSpPr>
        <p:spPr>
          <a:xfrm>
            <a:off x="1527175" y="41275"/>
            <a:ext cx="10515600" cy="1325563"/>
          </a:xfrm>
        </p:spPr>
        <p:txBody>
          <a:bodyPr vert="horz" wrap="square" lIns="91440" tIns="45720" rIns="91440" bIns="45720" anchor="ctr" anchorCtr="0"/>
          <a:p>
            <a:pPr defTabSz="914400">
              <a:buNone/>
            </a:pPr>
            <a:r>
              <a:rPr lang="zh-CN" altLang="en-US" kern="1200" dirty="0">
                <a:solidFill>
                  <a:schemeClr val="accent5">
                    <a:lumMod val="50000"/>
                  </a:schemeClr>
                </a:solidFill>
                <a:latin typeface="黑体" charset="0"/>
                <a:ea typeface="黑体" charset="0"/>
                <a:cs typeface="黑体" charset="0"/>
              </a:rPr>
              <a:t>一、 哲学流派与幼儿园课程</a:t>
            </a:r>
            <a:endParaRPr lang="zh-CN" altLang="en-US" kern="1200" dirty="0">
              <a:solidFill>
                <a:schemeClr val="accent5">
                  <a:lumMod val="50000"/>
                </a:schemeClr>
              </a:solidFill>
              <a:latin typeface="黑体" charset="0"/>
              <a:ea typeface="黑体" charset="0"/>
              <a:cs typeface="黑体" charset="0"/>
            </a:endParaRPr>
          </a:p>
        </p:txBody>
      </p:sp>
      <p:pic>
        <p:nvPicPr>
          <p:cNvPr id="37891" name="图片 3"/>
          <p:cNvPicPr>
            <a:picLocks noChangeAspect="1"/>
          </p:cNvPicPr>
          <p:nvPr/>
        </p:nvPicPr>
        <p:blipFill>
          <a:blip r:embed="rId1"/>
          <a:stretch>
            <a:fillRect/>
          </a:stretch>
        </p:blipFill>
        <p:spPr>
          <a:xfrm>
            <a:off x="2025650" y="1129030"/>
            <a:ext cx="7947025" cy="5509895"/>
          </a:xfrm>
          <a:prstGeom prst="rect">
            <a:avLst/>
          </a:prstGeom>
          <a:noFill/>
          <a:ln w="22225">
            <a:solidFill>
              <a:srgbClr val="00B0F0"/>
            </a:solidFill>
            <a:prstDash val="dash"/>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995680" y="1288415"/>
            <a:ext cx="10450195" cy="5068570"/>
          </a:xfrm>
          <a:prstGeom prst="rect">
            <a:avLst/>
          </a:prstGeom>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a:p>
        </p:txBody>
      </p:sp>
      <p:sp>
        <p:nvSpPr>
          <p:cNvPr id="38914" name="标题 1"/>
          <p:cNvSpPr>
            <a:spLocks noGrp="1"/>
          </p:cNvSpPr>
          <p:nvPr>
            <p:ph type="title"/>
          </p:nvPr>
        </p:nvSpPr>
        <p:spPr>
          <a:xfrm>
            <a:off x="1527175" y="41275"/>
            <a:ext cx="10515600" cy="1325563"/>
          </a:xfrm>
        </p:spPr>
        <p:txBody>
          <a:bodyPr vert="horz" wrap="square" lIns="91440" tIns="45720" rIns="91440" bIns="45720" anchor="ctr" anchorCtr="0"/>
          <a:p>
            <a:pPr defTabSz="914400">
              <a:buNone/>
            </a:pPr>
            <a:r>
              <a:rPr lang="zh-CN" altLang="en-US" kern="1200" dirty="0">
                <a:solidFill>
                  <a:schemeClr val="accent5">
                    <a:lumMod val="50000"/>
                  </a:schemeClr>
                </a:solidFill>
                <a:latin typeface="黑体" charset="0"/>
                <a:ea typeface="黑体" charset="0"/>
                <a:cs typeface="黑体" charset="0"/>
              </a:rPr>
              <a:t>二、 哲学对幼儿园课程的影响</a:t>
            </a:r>
            <a:endParaRPr lang="zh-CN" altLang="en-US" kern="1200" dirty="0">
              <a:solidFill>
                <a:schemeClr val="accent5">
                  <a:lumMod val="50000"/>
                </a:schemeClr>
              </a:solidFill>
              <a:latin typeface="黑体" charset="0"/>
              <a:ea typeface="黑体" charset="0"/>
              <a:cs typeface="黑体" charset="0"/>
            </a:endParaRPr>
          </a:p>
        </p:txBody>
      </p:sp>
      <p:sp>
        <p:nvSpPr>
          <p:cNvPr id="3" name="文本框 2"/>
          <p:cNvSpPr txBox="1"/>
          <p:nvPr/>
        </p:nvSpPr>
        <p:spPr>
          <a:xfrm>
            <a:off x="1428750" y="1751013"/>
            <a:ext cx="9285288" cy="3683000"/>
          </a:xfrm>
          <a:prstGeom prst="rect">
            <a:avLst/>
          </a:prstGeom>
          <a:noFill/>
        </p:spPr>
        <p:txBody>
          <a:bodyPr wrap="square" rtlCol="0">
            <a:spAutoFit/>
          </a:bodyPr>
          <a:lstStyle/>
          <a:p>
            <a:pPr marR="0" indent="539750" defTabSz="914400" eaLnBrk="1" fontAlgn="auto" hangingPunct="1">
              <a:lnSpc>
                <a:spcPts val="3500"/>
              </a:lnSpc>
              <a:spcBef>
                <a:spcPts val="0"/>
              </a:spcBef>
              <a:spcAft>
                <a:spcPts val="0"/>
              </a:spcAft>
              <a:buClrTx/>
              <a:buSzTx/>
              <a:buFontTx/>
              <a:buNone/>
              <a:defRPr/>
            </a:pPr>
            <a:r>
              <a:rPr kumimoji="0" lang="zh-CN" altLang="en-US" sz="2200" kern="1200" cap="none" spc="0" normalizeH="0" baseline="0" noProof="0" dirty="0">
                <a:solidFill>
                  <a:schemeClr val="bg2">
                    <a:lumMod val="25000"/>
                  </a:schemeClr>
                </a:solidFill>
                <a:latin typeface="微软雅黑" pitchFamily="34" charset="-122"/>
                <a:ea typeface="微软雅黑" pitchFamily="34" charset="-122"/>
                <a:cs typeface="+mn-cs"/>
              </a:rPr>
              <a:t>哲学为课程提供有关</a:t>
            </a:r>
            <a:r>
              <a:rPr kumimoji="0" lang="zh-CN" altLang="en-US" sz="2200" kern="1200" cap="none" spc="0" normalizeH="0" baseline="0" noProof="0" dirty="0">
                <a:solidFill>
                  <a:schemeClr val="accent2">
                    <a:lumMod val="75000"/>
                  </a:schemeClr>
                </a:solidFill>
                <a:latin typeface="微软雅黑" pitchFamily="34" charset="-122"/>
                <a:ea typeface="微软雅黑" pitchFamily="34" charset="-122"/>
                <a:cs typeface="+mn-cs"/>
              </a:rPr>
              <a:t>知识的来源、知识的性质、知识的类别、认识过程以及知识的价值取向</a:t>
            </a:r>
            <a:r>
              <a:rPr kumimoji="0" lang="zh-CN" altLang="en-US" sz="2200" kern="1200" cap="none" spc="0" normalizeH="0" baseline="0" noProof="0" dirty="0">
                <a:solidFill>
                  <a:schemeClr val="bg2">
                    <a:lumMod val="25000"/>
                  </a:schemeClr>
                </a:solidFill>
                <a:latin typeface="微软雅黑" pitchFamily="34" charset="-122"/>
                <a:ea typeface="微软雅黑" pitchFamily="34" charset="-122"/>
                <a:cs typeface="+mn-cs"/>
              </a:rPr>
              <a:t>等方面的理性认识，所有这一切，对于幼儿园课程的理论和实践，特别是对幼儿园课程的</a:t>
            </a:r>
            <a:r>
              <a:rPr kumimoji="0" lang="zh-CN" altLang="en-US" sz="2200" kern="1200" cap="none" spc="0" normalizeH="0" baseline="0" noProof="0" dirty="0">
                <a:solidFill>
                  <a:schemeClr val="accent2">
                    <a:lumMod val="75000"/>
                  </a:schemeClr>
                </a:solidFill>
                <a:latin typeface="微软雅黑" pitchFamily="34" charset="-122"/>
                <a:ea typeface="微软雅黑" pitchFamily="34" charset="-122"/>
                <a:cs typeface="+mn-cs"/>
              </a:rPr>
              <a:t>价值取向的判断、幼儿园课程设计模式的确定、幼儿园课程内容的组织和选择</a:t>
            </a:r>
            <a:r>
              <a:rPr kumimoji="0" lang="zh-CN" altLang="en-US" sz="2200" kern="1200" cap="none" spc="0" normalizeH="0" baseline="0" noProof="0" dirty="0">
                <a:solidFill>
                  <a:schemeClr val="bg2">
                    <a:lumMod val="25000"/>
                  </a:schemeClr>
                </a:solidFill>
                <a:latin typeface="微软雅黑" pitchFamily="34" charset="-122"/>
                <a:ea typeface="微软雅黑" pitchFamily="34" charset="-122"/>
                <a:cs typeface="+mn-cs"/>
              </a:rPr>
              <a:t>等都会起到直接的指导作用。</a:t>
            </a:r>
            <a:endParaRPr kumimoji="0" lang="en-US" altLang="zh-CN" sz="22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indent="539750" defTabSz="914400" eaLnBrk="1" fontAlgn="auto" hangingPunct="1">
              <a:lnSpc>
                <a:spcPts val="3500"/>
              </a:lnSpc>
              <a:spcBef>
                <a:spcPts val="0"/>
              </a:spcBef>
              <a:spcAft>
                <a:spcPts val="0"/>
              </a:spcAft>
              <a:buClrTx/>
              <a:buSzTx/>
              <a:buFontTx/>
              <a:buNone/>
              <a:defRPr/>
            </a:pPr>
            <a:endParaRPr kumimoji="0" lang="en-US" altLang="zh-CN" sz="22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indent="539750" defTabSz="914400" eaLnBrk="1" fontAlgn="auto" hangingPunct="1">
              <a:lnSpc>
                <a:spcPts val="3500"/>
              </a:lnSpc>
              <a:spcBef>
                <a:spcPts val="0"/>
              </a:spcBef>
              <a:spcAft>
                <a:spcPts val="0"/>
              </a:spcAft>
              <a:buClrTx/>
              <a:buSzTx/>
              <a:buFontTx/>
              <a:buNone/>
              <a:defRPr/>
            </a:pPr>
            <a:r>
              <a:rPr kumimoji="0" lang="zh-CN" altLang="en-US" sz="2200" kern="1200" cap="none" spc="0" normalizeH="0" baseline="0" noProof="0" dirty="0">
                <a:solidFill>
                  <a:schemeClr val="bg2">
                    <a:lumMod val="25000"/>
                  </a:schemeClr>
                </a:solidFill>
                <a:latin typeface="微软雅黑" pitchFamily="34" charset="-122"/>
                <a:ea typeface="微软雅黑" pitchFamily="34" charset="-122"/>
                <a:cs typeface="+mn-cs"/>
              </a:rPr>
              <a:t>从不同的哲学立场出发，就会有不同的知识观，就会对儿童早期的生活和未来的生活的成功需要知道一些什么持有不同的看法，从而对如何编制幼儿园课程有不同的做法。</a:t>
            </a:r>
            <a:endParaRPr kumimoji="0" lang="en-US" altLang="zh-CN" sz="2200" kern="1200" cap="none" spc="0" normalizeH="0" baseline="0" noProof="0" dirty="0">
              <a:solidFill>
                <a:schemeClr val="bg2">
                  <a:lumMod val="25000"/>
                </a:schemeClr>
              </a:solidFill>
              <a:latin typeface="微软雅黑" pitchFamily="34" charset="-122"/>
              <a:ea typeface="微软雅黑" pitchFamily="34" charset="-122"/>
              <a:cs typeface="+mn-cs"/>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3582035" y="2942590"/>
            <a:ext cx="6336665" cy="76835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400" b="1" i="0" u="none" strike="noStrike" kern="1200" cap="none" spc="0" normalizeH="0" baseline="0" noProof="0" dirty="0">
                <a:ln>
                  <a:noFill/>
                </a:ln>
                <a:solidFill>
                  <a:schemeClr val="accent1">
                    <a:lumMod val="75000"/>
                  </a:schemeClr>
                </a:solidFill>
                <a:effectLst/>
                <a:uLnTx/>
                <a:uFillTx/>
                <a:latin typeface="黑体" charset="0"/>
                <a:ea typeface="黑体" charset="0"/>
                <a:cs typeface="Times New Roman" panose="02020603050405020304" pitchFamily="18" charset="0"/>
              </a:rPr>
              <a:t>幼儿园课程的</a:t>
            </a:r>
            <a:r>
              <a:rPr kumimoji="0" lang="zh-CN" altLang="en-US" sz="4400" b="1" i="0" u="none" strike="noStrike" kern="1200" cap="none" spc="0" normalizeH="0" baseline="0" noProof="0" dirty="0">
                <a:ln>
                  <a:noFill/>
                </a:ln>
                <a:solidFill>
                  <a:schemeClr val="accent1">
                    <a:lumMod val="75000"/>
                  </a:schemeClr>
                </a:solidFill>
                <a:effectLst/>
                <a:uLnTx/>
                <a:uFillTx/>
                <a:latin typeface="黑体" charset="0"/>
                <a:ea typeface="黑体" charset="0"/>
                <a:cs typeface="Times New Roman" panose="02020603050405020304" pitchFamily="18" charset="0"/>
              </a:rPr>
              <a:t>社会学基础</a:t>
            </a:r>
            <a:endParaRPr kumimoji="0" lang="zh-CN" altLang="en-US" sz="4400" b="1" i="0" u="none" strike="noStrike" kern="1200" cap="none" spc="0" normalizeH="0" baseline="0" noProof="0" dirty="0">
              <a:ln>
                <a:noFill/>
              </a:ln>
              <a:solidFill>
                <a:schemeClr val="accent1">
                  <a:lumMod val="75000"/>
                </a:schemeClr>
              </a:solidFill>
              <a:effectLst/>
              <a:uLnTx/>
              <a:uFillTx/>
              <a:latin typeface="黑体" charset="0"/>
              <a:ea typeface="黑体" charset="0"/>
              <a:cs typeface="Times New Roman" panose="02020603050405020304" pitchFamily="18" charset="0"/>
            </a:endParaRPr>
          </a:p>
        </p:txBody>
      </p:sp>
      <p:sp>
        <p:nvSpPr>
          <p:cNvPr id="2" name="圆角矩形 1"/>
          <p:cNvSpPr/>
          <p:nvPr userDrawn="1">
            <p:custDataLst>
              <p:tags r:id="rId1"/>
            </p:custDataLst>
          </p:nvPr>
        </p:nvSpPr>
        <p:spPr>
          <a:xfrm>
            <a:off x="-845819" y="2424430"/>
            <a:ext cx="4305300" cy="1583267"/>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p>
            <a:pPr algn="ctr" eaLnBrk="1" fontAlgn="auto" hangingPunct="1">
              <a:spcBef>
                <a:spcPts val="0"/>
              </a:spcBef>
              <a:spcAft>
                <a:spcPts val="0"/>
              </a:spcAft>
            </a:pPr>
            <a:endParaRPr lang="zh-CN" altLang="en-US" sz="1800" dirty="0"/>
          </a:p>
        </p:txBody>
      </p:sp>
      <p:sp>
        <p:nvSpPr>
          <p:cNvPr id="3" name="文本框 2"/>
          <p:cNvSpPr txBox="1"/>
          <p:nvPr/>
        </p:nvSpPr>
        <p:spPr>
          <a:xfrm>
            <a:off x="634365" y="2830195"/>
            <a:ext cx="2796540" cy="922020"/>
          </a:xfrm>
          <a:prstGeom prst="rect">
            <a:avLst/>
          </a:prstGeom>
          <a:noFill/>
        </p:spPr>
        <p:txBody>
          <a:bodyPr wrap="square" rtlCol="0">
            <a:spAutoFit/>
          </a:bodyPr>
          <a:p>
            <a:r>
              <a:rPr lang="zh-CN" altLang="en-US" sz="5400" b="1">
                <a:solidFill>
                  <a:schemeClr val="bg1"/>
                </a:solidFill>
                <a:latin typeface="Arial Bold" panose="020B0604020202020204" charset="0"/>
              </a:rPr>
              <a:t>第</a:t>
            </a:r>
            <a:r>
              <a:rPr lang="zh-CN" altLang="en-US" sz="5400" b="1">
                <a:solidFill>
                  <a:schemeClr val="bg1"/>
                </a:solidFill>
                <a:latin typeface="Arial Bold" panose="020B0604020202020204" charset="0"/>
              </a:rPr>
              <a:t>三节</a:t>
            </a:r>
            <a:endParaRPr lang="zh-CN" altLang="en-US" sz="5400" b="1">
              <a:solidFill>
                <a:schemeClr val="bg1"/>
              </a:solidFill>
              <a:latin typeface="Arial Bold" panose="020B0604020202020204"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标题 4"/>
          <p:cNvSpPr>
            <a:spLocks noGrp="1"/>
          </p:cNvSpPr>
          <p:nvPr>
            <p:ph type="title"/>
          </p:nvPr>
        </p:nvSpPr>
        <p:spPr>
          <a:xfrm>
            <a:off x="1301750" y="41275"/>
            <a:ext cx="10515600" cy="1325563"/>
          </a:xfrm>
        </p:spPr>
        <p:txBody>
          <a:bodyPr vert="horz" wrap="square" lIns="91440" tIns="45720" rIns="91440" bIns="45720" anchor="ctr" anchorCtr="0"/>
          <a:p>
            <a:pPr defTabSz="914400">
              <a:buNone/>
            </a:pPr>
            <a:r>
              <a:rPr lang="zh-CN" altLang="en-US" kern="1200" dirty="0">
                <a:solidFill>
                  <a:schemeClr val="accent5">
                    <a:lumMod val="50000"/>
                  </a:schemeClr>
                </a:solidFill>
                <a:latin typeface="黑体" charset="0"/>
                <a:ea typeface="黑体" charset="0"/>
                <a:cs typeface="+mj-cs"/>
              </a:rPr>
              <a:t>一、 政治与幼儿园课程</a:t>
            </a:r>
            <a:endParaRPr lang="zh-CN" altLang="en-US" kern="1200" dirty="0">
              <a:solidFill>
                <a:schemeClr val="accent5">
                  <a:lumMod val="50000"/>
                </a:schemeClr>
              </a:solidFill>
              <a:latin typeface="黑体" charset="0"/>
              <a:ea typeface="黑体" charset="0"/>
              <a:cs typeface="+mj-cs"/>
            </a:endParaRPr>
          </a:p>
        </p:txBody>
      </p:sp>
      <p:sp>
        <p:nvSpPr>
          <p:cNvPr id="2" name="文本框 1"/>
          <p:cNvSpPr txBox="1"/>
          <p:nvPr/>
        </p:nvSpPr>
        <p:spPr>
          <a:xfrm>
            <a:off x="1366520" y="1541780"/>
            <a:ext cx="10031095" cy="3681730"/>
          </a:xfrm>
          <a:prstGeom prst="rect">
            <a:avLst/>
          </a:prstGeom>
          <a:noFill/>
        </p:spPr>
        <p:txBody>
          <a:bodyPr wrap="square" rtlCol="0">
            <a:spAutoFit/>
          </a:bodyPr>
          <a:p>
            <a:pPr indent="457200">
              <a:lnSpc>
                <a:spcPts val="3500"/>
              </a:lnSpc>
            </a:pPr>
            <a:r>
              <a:rPr lang="zh-CN" altLang="en-US" sz="2400"/>
              <a:t>执政者利用拥有的立法权和行政资源，制定、颁布和施行教育法规、政策、规章，合法地强制各级教育行政部门贯彻执行。</a:t>
            </a:r>
            <a:r>
              <a:rPr lang="zh-CN" altLang="en-US" sz="2400">
                <a:solidFill>
                  <a:srgbClr val="C00000"/>
                </a:solidFill>
              </a:rPr>
              <a:t>与幼儿园课程有关的法规、政策和规章，对幼儿园课程的设计、编制和实施以及幼儿园课程的评价起到了导向作用。</a:t>
            </a:r>
            <a:endParaRPr lang="zh-CN" altLang="en-US" sz="2400">
              <a:solidFill>
                <a:srgbClr val="C00000"/>
              </a:solidFill>
            </a:endParaRPr>
          </a:p>
          <a:p>
            <a:pPr indent="457200">
              <a:lnSpc>
                <a:spcPts val="3500"/>
              </a:lnSpc>
            </a:pPr>
            <a:endParaRPr lang="zh-CN" altLang="en-US" sz="2400"/>
          </a:p>
          <a:p>
            <a:pPr indent="457200">
              <a:lnSpc>
                <a:spcPts val="3500"/>
              </a:lnSpc>
            </a:pPr>
            <a:r>
              <a:rPr lang="zh-CN" altLang="en-US" sz="2400"/>
              <a:t>幼儿园课程不仅受制于政治，也作用和服务于政治，因为作为培养人的一个载体，幼儿教育的目的之一就是为政治服务，幼儿园课程优先选择的内容与政治有密切关联。</a:t>
            </a:r>
            <a:endParaRPr lang="zh-CN" altLang="en-US" sz="240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标题 4"/>
          <p:cNvSpPr>
            <a:spLocks noGrp="1"/>
          </p:cNvSpPr>
          <p:nvPr>
            <p:ph type="title"/>
          </p:nvPr>
        </p:nvSpPr>
        <p:spPr>
          <a:xfrm>
            <a:off x="1301750" y="41275"/>
            <a:ext cx="10515600" cy="1325563"/>
          </a:xfrm>
        </p:spPr>
        <p:txBody>
          <a:bodyPr vert="horz" wrap="square" lIns="91440" tIns="45720" rIns="91440" bIns="45720" anchor="ctr" anchorCtr="0"/>
          <a:p>
            <a:pPr defTabSz="914400">
              <a:buNone/>
            </a:pPr>
            <a:r>
              <a:rPr lang="zh-CN" altLang="en-US" kern="1200" dirty="0">
                <a:solidFill>
                  <a:schemeClr val="accent5">
                    <a:lumMod val="50000"/>
                  </a:schemeClr>
                </a:solidFill>
                <a:latin typeface="黑体" charset="0"/>
                <a:ea typeface="黑体" charset="0"/>
                <a:cs typeface="+mj-cs"/>
              </a:rPr>
              <a:t> 二、 经济与幼儿园课程</a:t>
            </a:r>
            <a:endParaRPr lang="zh-CN" altLang="en-US" kern="1200" dirty="0">
              <a:solidFill>
                <a:schemeClr val="accent5">
                  <a:lumMod val="50000"/>
                </a:schemeClr>
              </a:solidFill>
              <a:latin typeface="黑体" charset="0"/>
              <a:ea typeface="黑体" charset="0"/>
              <a:cs typeface="+mj-cs"/>
            </a:endParaRPr>
          </a:p>
        </p:txBody>
      </p:sp>
      <p:sp>
        <p:nvSpPr>
          <p:cNvPr id="2" name="文本框 1"/>
          <p:cNvSpPr txBox="1"/>
          <p:nvPr/>
        </p:nvSpPr>
        <p:spPr>
          <a:xfrm>
            <a:off x="1366520" y="1541780"/>
            <a:ext cx="10031095" cy="4579620"/>
          </a:xfrm>
          <a:prstGeom prst="rect">
            <a:avLst/>
          </a:prstGeom>
          <a:noFill/>
        </p:spPr>
        <p:txBody>
          <a:bodyPr wrap="square" rtlCol="0">
            <a:spAutoFit/>
          </a:bodyPr>
          <a:p>
            <a:pPr indent="457200">
              <a:lnSpc>
                <a:spcPts val="3500"/>
              </a:lnSpc>
            </a:pPr>
            <a:r>
              <a:rPr lang="zh-CN" altLang="en-US" sz="2400"/>
              <a:t>经济发展的水平在一定程度上决定着幼儿教育事业发展的水平，决定着幼儿园课程的设计、编制和实施能够去做什么、怎样去做以及做得怎么样。</a:t>
            </a:r>
            <a:endParaRPr lang="zh-CN" altLang="en-US" sz="2400"/>
          </a:p>
          <a:p>
            <a:pPr indent="457200">
              <a:lnSpc>
                <a:spcPts val="3500"/>
              </a:lnSpc>
            </a:pPr>
            <a:r>
              <a:rPr lang="zh-CN" altLang="en-US" sz="2400"/>
              <a:t> </a:t>
            </a:r>
            <a:endParaRPr lang="zh-CN" altLang="en-US" sz="2400"/>
          </a:p>
          <a:p>
            <a:pPr indent="457200">
              <a:lnSpc>
                <a:spcPts val="3500"/>
              </a:lnSpc>
            </a:pPr>
            <a:r>
              <a:rPr lang="zh-CN" altLang="en-US" sz="2400"/>
              <a:t> 从学前教育公益性的视角来看，国家公共财政对学前教育投入政策制定的思考会基于</a:t>
            </a:r>
            <a:r>
              <a:rPr lang="zh-CN" altLang="en-US" sz="2400">
                <a:solidFill>
                  <a:srgbClr val="C00000"/>
                </a:solidFill>
              </a:rPr>
              <a:t>普惠性</a:t>
            </a:r>
            <a:r>
              <a:rPr lang="zh-CN" altLang="en-US" sz="2400"/>
              <a:t>，会关注每个教育对象机会均等，普遍受惠。</a:t>
            </a:r>
            <a:endParaRPr lang="zh-CN" altLang="en-US" sz="2400"/>
          </a:p>
          <a:p>
            <a:pPr indent="457200">
              <a:lnSpc>
                <a:spcPts val="3500"/>
              </a:lnSpc>
            </a:pPr>
            <a:endParaRPr lang="zh-CN" altLang="en-US" sz="2400"/>
          </a:p>
          <a:p>
            <a:pPr indent="457200">
              <a:lnSpc>
                <a:spcPts val="3500"/>
              </a:lnSpc>
            </a:pPr>
            <a:r>
              <a:rPr lang="zh-CN" altLang="en-US" sz="2400"/>
              <a:t>从学前教育公平的视角看，国家公共财政对学前教育投入政策制定的思考会基于</a:t>
            </a:r>
            <a:r>
              <a:rPr lang="zh-CN" altLang="en-US" sz="2400">
                <a:solidFill>
                  <a:srgbClr val="C00000"/>
                </a:solidFill>
              </a:rPr>
              <a:t>瞄准性</a:t>
            </a:r>
            <a:r>
              <a:rPr lang="zh-CN" altLang="en-US" sz="2400"/>
              <a:t>，会将有限的教育资源主要投向目标群体，特别是处于弱势状态的群体。</a:t>
            </a:r>
            <a:endParaRPr lang="zh-CN" altLang="en-US" sz="240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标题 4"/>
          <p:cNvSpPr>
            <a:spLocks noGrp="1"/>
          </p:cNvSpPr>
          <p:nvPr>
            <p:ph type="title"/>
          </p:nvPr>
        </p:nvSpPr>
        <p:spPr>
          <a:xfrm>
            <a:off x="1301750" y="41275"/>
            <a:ext cx="10515600" cy="1325563"/>
          </a:xfrm>
        </p:spPr>
        <p:txBody>
          <a:bodyPr vert="horz" wrap="square" lIns="91440" tIns="45720" rIns="91440" bIns="45720" anchor="ctr" anchorCtr="0"/>
          <a:p>
            <a:pPr defTabSz="914400">
              <a:buNone/>
            </a:pPr>
            <a:r>
              <a:rPr lang="zh-CN" altLang="en-US" kern="1200" dirty="0">
                <a:solidFill>
                  <a:schemeClr val="accent5">
                    <a:lumMod val="50000"/>
                  </a:schemeClr>
                </a:solidFill>
                <a:latin typeface="黑体" charset="0"/>
                <a:ea typeface="黑体" charset="0"/>
                <a:cs typeface="+mj-cs"/>
              </a:rPr>
              <a:t> </a:t>
            </a:r>
            <a:r>
              <a:rPr lang="zh-CN" altLang="en-US" kern="1200" dirty="0">
                <a:solidFill>
                  <a:schemeClr val="accent5">
                    <a:lumMod val="50000"/>
                  </a:schemeClr>
                </a:solidFill>
                <a:latin typeface="黑体" charset="0"/>
                <a:ea typeface="黑体" charset="0"/>
                <a:cs typeface="+mj-cs"/>
              </a:rPr>
              <a:t>三、 </a:t>
            </a:r>
            <a:r>
              <a:rPr lang="zh-CN" altLang="en-US" kern="1200" dirty="0">
                <a:solidFill>
                  <a:schemeClr val="accent5">
                    <a:lumMod val="50000"/>
                  </a:schemeClr>
                </a:solidFill>
                <a:latin typeface="黑体" charset="0"/>
                <a:ea typeface="黑体" charset="0"/>
                <a:cs typeface="+mj-cs"/>
              </a:rPr>
              <a:t>文化与幼儿园课程</a:t>
            </a:r>
            <a:endParaRPr lang="zh-CN" altLang="en-US" kern="1200" dirty="0">
              <a:solidFill>
                <a:schemeClr val="accent5">
                  <a:lumMod val="50000"/>
                </a:schemeClr>
              </a:solidFill>
              <a:latin typeface="黑体" charset="0"/>
              <a:ea typeface="黑体" charset="0"/>
              <a:cs typeface="+mj-cs"/>
            </a:endParaRPr>
          </a:p>
        </p:txBody>
      </p:sp>
      <p:sp>
        <p:nvSpPr>
          <p:cNvPr id="2" name="文本框 1"/>
          <p:cNvSpPr txBox="1"/>
          <p:nvPr/>
        </p:nvSpPr>
        <p:spPr>
          <a:xfrm>
            <a:off x="1203960" y="1125855"/>
            <a:ext cx="10555605" cy="5477510"/>
          </a:xfrm>
          <a:prstGeom prst="rect">
            <a:avLst/>
          </a:prstGeom>
          <a:noFill/>
        </p:spPr>
        <p:txBody>
          <a:bodyPr wrap="square" rtlCol="0">
            <a:spAutoFit/>
          </a:bodyPr>
          <a:p>
            <a:pPr indent="457200">
              <a:lnSpc>
                <a:spcPts val="3500"/>
              </a:lnSpc>
            </a:pPr>
            <a:r>
              <a:rPr lang="zh-CN" altLang="en-US" sz="2400"/>
              <a:t>课程是由文化衍生出来的，同时又能传承文化，文化作为课程的母体决定了课程的文化品性，并为课程设定了基本的逻辑规则和内容范畴。 </a:t>
            </a:r>
            <a:endParaRPr lang="zh-CN" altLang="en-US" sz="2400"/>
          </a:p>
          <a:p>
            <a:pPr indent="457200">
              <a:lnSpc>
                <a:spcPts val="3500"/>
              </a:lnSpc>
            </a:pPr>
            <a:r>
              <a:rPr lang="zh-CN" altLang="en-US" sz="2400"/>
              <a:t> </a:t>
            </a:r>
            <a:endParaRPr lang="zh-CN" altLang="en-US" sz="2400"/>
          </a:p>
          <a:p>
            <a:pPr indent="457200">
              <a:lnSpc>
                <a:spcPts val="3500"/>
              </a:lnSpc>
            </a:pPr>
            <a:r>
              <a:rPr lang="zh-CN" altLang="en-US" sz="2400">
                <a:solidFill>
                  <a:schemeClr val="accent5">
                    <a:lumMod val="50000"/>
                  </a:schemeClr>
                </a:solidFill>
              </a:rPr>
              <a:t>（一） 对文化与人的发展和教育之间关系的相关研究</a:t>
            </a:r>
            <a:endParaRPr lang="zh-CN" altLang="en-US" sz="2400">
              <a:solidFill>
                <a:schemeClr val="accent5">
                  <a:lumMod val="50000"/>
                </a:schemeClr>
              </a:solidFill>
            </a:endParaRPr>
          </a:p>
          <a:p>
            <a:pPr indent="457200">
              <a:lnSpc>
                <a:spcPts val="3500"/>
              </a:lnSpc>
            </a:pPr>
            <a:endParaRPr lang="zh-CN" altLang="en-US" sz="2400">
              <a:solidFill>
                <a:schemeClr val="accent5">
                  <a:lumMod val="50000"/>
                </a:schemeClr>
              </a:solidFill>
            </a:endParaRPr>
          </a:p>
          <a:p>
            <a:pPr indent="457200">
              <a:lnSpc>
                <a:spcPts val="3500"/>
              </a:lnSpc>
            </a:pPr>
            <a:r>
              <a:rPr lang="zh-CN" altLang="en-US" sz="2400">
                <a:solidFill>
                  <a:schemeClr val="tx1"/>
                </a:solidFill>
              </a:rPr>
              <a:t> 1. 文化与人的发展和教育之间关系的相关学说 </a:t>
            </a:r>
            <a:r>
              <a:rPr lang="en-US" altLang="zh-CN" sz="2400">
                <a:solidFill>
                  <a:schemeClr val="tx1"/>
                </a:solidFill>
              </a:rPr>
              <a:t> </a:t>
            </a:r>
            <a:r>
              <a:rPr lang="zh-CN" altLang="en-US" sz="2400">
                <a:solidFill>
                  <a:schemeClr val="tx1"/>
                </a:solidFill>
                <a:ea typeface="宋体" charset="0"/>
              </a:rPr>
              <a:t>（</a:t>
            </a:r>
            <a:r>
              <a:rPr lang="en-US" altLang="zh-CN" sz="2400">
                <a:solidFill>
                  <a:schemeClr val="tx1"/>
                </a:solidFill>
                <a:sym typeface="+mn-ea"/>
              </a:rPr>
              <a:t>乐万</a:t>
            </a:r>
            <a:r>
              <a:rPr lang="zh-CN" altLang="en-US" sz="2400">
                <a:solidFill>
                  <a:schemeClr val="tx1"/>
                </a:solidFill>
                <a:ea typeface="宋体" charset="0"/>
                <a:sym typeface="+mn-ea"/>
              </a:rPr>
              <a:t>、罗高福</a:t>
            </a:r>
            <a:r>
              <a:rPr lang="zh-CN" altLang="en-US" sz="2400">
                <a:solidFill>
                  <a:schemeClr val="tx1"/>
                </a:solidFill>
                <a:ea typeface="宋体" charset="0"/>
              </a:rPr>
              <a:t>）</a:t>
            </a:r>
            <a:endParaRPr lang="zh-CN" altLang="en-US" sz="2400">
              <a:solidFill>
                <a:schemeClr val="tx1"/>
              </a:solidFill>
              <a:ea typeface="宋体" charset="0"/>
            </a:endParaRPr>
          </a:p>
          <a:p>
            <a:pPr indent="457200">
              <a:lnSpc>
                <a:spcPts val="3500"/>
              </a:lnSpc>
            </a:pPr>
            <a:endParaRPr lang="en-US" altLang="zh-CN" sz="2400">
              <a:solidFill>
                <a:schemeClr val="tx1"/>
              </a:solidFill>
            </a:endParaRPr>
          </a:p>
          <a:p>
            <a:pPr indent="457200">
              <a:lnSpc>
                <a:spcPts val="3500"/>
              </a:lnSpc>
            </a:pPr>
            <a:r>
              <a:rPr lang="en-US" altLang="zh-CN" sz="2400">
                <a:solidFill>
                  <a:schemeClr val="tx1"/>
                </a:solidFill>
              </a:rPr>
              <a:t>文化心理学家所关心的是人在特定文化环境中的发展及人在变化的社会中的发展。</a:t>
            </a:r>
            <a:endParaRPr lang="en-US" altLang="zh-CN" sz="2400">
              <a:solidFill>
                <a:schemeClr val="tx1"/>
              </a:solidFill>
            </a:endParaRPr>
          </a:p>
          <a:p>
            <a:pPr indent="457200">
              <a:lnSpc>
                <a:spcPts val="3500"/>
              </a:lnSpc>
            </a:pPr>
            <a:r>
              <a:rPr lang="en-US" altLang="zh-CN" sz="2400">
                <a:solidFill>
                  <a:schemeClr val="tx1"/>
                </a:solidFill>
              </a:rPr>
              <a:t>教育人类学研究强调的是文化传递，包括群体内文化的代代传递，以及一个群体向另一个群体的跨文化传递。</a:t>
            </a:r>
            <a:endParaRPr lang="en-US" altLang="zh-CN" sz="2400">
              <a:solidFill>
                <a:schemeClr val="tx1"/>
              </a:solidFill>
            </a:endParaRPr>
          </a:p>
          <a:p>
            <a:pPr indent="457200">
              <a:lnSpc>
                <a:spcPts val="3500"/>
              </a:lnSpc>
            </a:pPr>
            <a:endParaRPr lang="en-US" altLang="zh-CN" sz="2400">
              <a:solidFill>
                <a:schemeClr val="tx1"/>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副标题 2"/>
          <p:cNvSpPr>
            <a:spLocks noGrp="1"/>
          </p:cNvSpPr>
          <p:nvPr>
            <p:ph type="subTitle" idx="1"/>
          </p:nvPr>
        </p:nvSpPr>
        <p:spPr>
          <a:xfrm>
            <a:off x="1039495" y="1161415"/>
            <a:ext cx="9144000" cy="796925"/>
          </a:xfrm>
        </p:spPr>
        <p:txBody>
          <a:bodyPr/>
          <a:p>
            <a:pPr algn="l"/>
            <a:r>
              <a:rPr lang="zh-CN" altLang="en-US" sz="2400">
                <a:solidFill>
                  <a:schemeClr val="tx1"/>
                </a:solidFill>
              </a:rPr>
              <a:t> 2. 文化与人的发展和教育之间关系的相关实践研究</a:t>
            </a:r>
            <a:endParaRPr lang="zh-CN" altLang="en-US" sz="2400">
              <a:solidFill>
                <a:schemeClr val="tx1"/>
              </a:solidFill>
            </a:endParaRPr>
          </a:p>
          <a:p>
            <a:pPr algn="l"/>
            <a:endParaRPr lang="zh-CN" altLang="en-US" sz="2400">
              <a:solidFill>
                <a:schemeClr val="tx1"/>
              </a:solidFill>
            </a:endParaRPr>
          </a:p>
          <a:p>
            <a:pPr algn="l"/>
            <a:endParaRPr lang="zh-CN" altLang="en-US" sz="2400">
              <a:solidFill>
                <a:schemeClr val="tx1"/>
              </a:solidFill>
            </a:endParaRPr>
          </a:p>
        </p:txBody>
      </p:sp>
      <p:sp>
        <p:nvSpPr>
          <p:cNvPr id="4" name="标题 4"/>
          <p:cNvSpPr>
            <a:spLocks noGrp="1"/>
          </p:cNvSpPr>
          <p:nvPr>
            <p:ph type="title"/>
          </p:nvPr>
        </p:nvSpPr>
        <p:spPr>
          <a:xfrm>
            <a:off x="1301750" y="41275"/>
            <a:ext cx="10515600" cy="1325563"/>
          </a:xfrm>
        </p:spPr>
        <p:txBody>
          <a:bodyPr vert="horz" wrap="square" lIns="91440" tIns="45720" rIns="91440" bIns="45720" anchor="ctr" anchorCtr="0"/>
          <a:p>
            <a:pPr defTabSz="914400">
              <a:buNone/>
            </a:pPr>
            <a:r>
              <a:rPr lang="zh-CN" altLang="en-US" kern="1200" dirty="0">
                <a:solidFill>
                  <a:schemeClr val="accent5">
                    <a:lumMod val="50000"/>
                  </a:schemeClr>
                </a:solidFill>
                <a:latin typeface="黑体" charset="0"/>
                <a:ea typeface="黑体" charset="0"/>
                <a:cs typeface="+mj-cs"/>
              </a:rPr>
              <a:t> </a:t>
            </a:r>
            <a:r>
              <a:rPr lang="zh-CN" altLang="en-US" kern="1200" dirty="0">
                <a:solidFill>
                  <a:schemeClr val="accent5">
                    <a:lumMod val="50000"/>
                  </a:schemeClr>
                </a:solidFill>
                <a:latin typeface="黑体" charset="0"/>
                <a:ea typeface="黑体" charset="0"/>
                <a:cs typeface="+mj-cs"/>
              </a:rPr>
              <a:t>三、 </a:t>
            </a:r>
            <a:r>
              <a:rPr lang="zh-CN" altLang="en-US" kern="1200" dirty="0">
                <a:solidFill>
                  <a:schemeClr val="accent5">
                    <a:lumMod val="50000"/>
                  </a:schemeClr>
                </a:solidFill>
                <a:latin typeface="黑体" charset="0"/>
                <a:ea typeface="黑体" charset="0"/>
                <a:cs typeface="+mj-cs"/>
              </a:rPr>
              <a:t>文化与幼儿园课程</a:t>
            </a:r>
            <a:endParaRPr lang="zh-CN" altLang="en-US" kern="1200" dirty="0">
              <a:solidFill>
                <a:schemeClr val="accent5">
                  <a:lumMod val="50000"/>
                </a:schemeClr>
              </a:solidFill>
              <a:latin typeface="黑体" charset="0"/>
              <a:ea typeface="黑体" charset="0"/>
              <a:cs typeface="+mj-cs"/>
            </a:endParaRPr>
          </a:p>
        </p:txBody>
      </p:sp>
      <p:sp>
        <p:nvSpPr>
          <p:cNvPr id="5" name="文本框 4"/>
          <p:cNvSpPr txBox="1"/>
          <p:nvPr/>
        </p:nvSpPr>
        <p:spPr>
          <a:xfrm>
            <a:off x="1048385" y="2108835"/>
            <a:ext cx="10709275" cy="3415030"/>
          </a:xfrm>
          <a:prstGeom prst="rect">
            <a:avLst/>
          </a:prstGeom>
          <a:noFill/>
        </p:spPr>
        <p:txBody>
          <a:bodyPr wrap="square" rtlCol="0">
            <a:spAutoFit/>
          </a:bodyPr>
          <a:p>
            <a:r>
              <a:rPr lang="en-US" altLang="zh-CN" sz="2400"/>
              <a:t>  </a:t>
            </a:r>
            <a:r>
              <a:rPr lang="zh-CN" altLang="en-US" sz="2400"/>
              <a:t>人类学家托宾在</a:t>
            </a:r>
            <a:r>
              <a:rPr lang="en-US" altLang="zh-CN" sz="2400"/>
              <a:t>20</a:t>
            </a:r>
            <a:r>
              <a:rPr lang="zh-CN" altLang="en-US" sz="2400"/>
              <a:t>世纪</a:t>
            </a:r>
            <a:r>
              <a:rPr lang="en-US" altLang="zh-CN" sz="2400"/>
              <a:t>80</a:t>
            </a:r>
            <a:r>
              <a:rPr lang="zh-CN" altLang="en-US" sz="2400"/>
              <a:t>年代和</a:t>
            </a:r>
            <a:r>
              <a:rPr lang="en-US" altLang="zh-CN" sz="2400"/>
              <a:t>2011</a:t>
            </a:r>
            <a:r>
              <a:rPr lang="zh-CN" altLang="en-US" sz="2400"/>
              <a:t>年分别对中国、日本和美国三种文化中的托幼机构的教育作过比较研究，提出隐含的文化逻辑在不同的国家的影响</a:t>
            </a:r>
            <a:endParaRPr lang="zh-CN" altLang="en-US" sz="2400"/>
          </a:p>
          <a:p>
            <a:endParaRPr lang="zh-CN" altLang="en-US" sz="2400"/>
          </a:p>
          <a:p>
            <a:r>
              <a:rPr lang="en-US" altLang="zh-CN" sz="2400"/>
              <a:t>  跨文化研究 </a:t>
            </a:r>
            <a:r>
              <a:rPr lang="zh-CN" altLang="en-US" sz="2400"/>
              <a:t>家庭文化上的差异与儿童的学习背景、发展变化和社会调整是紧密相联的，为儿童编制的课程是不可能脱离这些文化背景的。</a:t>
            </a:r>
            <a:endParaRPr lang="zh-CN" altLang="en-US" sz="2400"/>
          </a:p>
          <a:p>
            <a:endParaRPr lang="zh-CN" altLang="en-US" sz="2400"/>
          </a:p>
          <a:p>
            <a:r>
              <a:rPr lang="en-US" altLang="zh-CN" sz="2400"/>
              <a:t>  </a:t>
            </a:r>
            <a:r>
              <a:rPr lang="zh-CN" altLang="en-US" sz="2400"/>
              <a:t>2005年，日本倍乐生教育研究开发中心：</a:t>
            </a:r>
            <a:r>
              <a:rPr lang="zh-CN" altLang="en-US" sz="2400"/>
              <a:t>在东方文化的影响下，家长可能更关注教育的结果，而不是教育的过程，</a:t>
            </a:r>
            <a:endParaRPr lang="zh-CN" altLang="en-US" sz="2400"/>
          </a:p>
          <a:p>
            <a:endParaRPr lang="zh-CN" altLang="en-US" sz="240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副标题 2"/>
          <p:cNvSpPr>
            <a:spLocks noGrp="1"/>
          </p:cNvSpPr>
          <p:nvPr>
            <p:ph type="subTitle" idx="1"/>
          </p:nvPr>
        </p:nvSpPr>
        <p:spPr>
          <a:xfrm>
            <a:off x="1524000" y="2200275"/>
            <a:ext cx="9144000" cy="2651125"/>
          </a:xfrm>
        </p:spPr>
        <p:txBody>
          <a:bodyPr/>
          <a:p>
            <a:pPr algn="l"/>
            <a:r>
              <a:rPr lang="zh-CN" altLang="en-US"/>
              <a:t>1. 幼儿园课程设计、编制和实施可吸取其他文化中的精髓</a:t>
            </a:r>
            <a:endParaRPr lang="zh-CN" altLang="en-US"/>
          </a:p>
          <a:p>
            <a:pPr algn="l"/>
            <a:endParaRPr lang="zh-CN" altLang="en-US"/>
          </a:p>
          <a:p>
            <a:pPr algn="l"/>
            <a:r>
              <a:rPr lang="zh-CN" altLang="en-US"/>
              <a:t>2. 幼儿园课程设计、编制和实施应立足于优秀文化的传承</a:t>
            </a:r>
            <a:endParaRPr lang="zh-CN" altLang="en-US"/>
          </a:p>
        </p:txBody>
      </p:sp>
      <p:sp>
        <p:nvSpPr>
          <p:cNvPr id="4" name="标题 4"/>
          <p:cNvSpPr>
            <a:spLocks noGrp="1"/>
          </p:cNvSpPr>
          <p:nvPr>
            <p:ph type="title"/>
          </p:nvPr>
        </p:nvSpPr>
        <p:spPr>
          <a:xfrm>
            <a:off x="1301750" y="41275"/>
            <a:ext cx="10515600" cy="1325563"/>
          </a:xfrm>
        </p:spPr>
        <p:txBody>
          <a:bodyPr vert="horz" wrap="square" lIns="91440" tIns="45720" rIns="91440" bIns="45720" anchor="ctr" anchorCtr="0"/>
          <a:p>
            <a:pPr defTabSz="914400">
              <a:buNone/>
            </a:pPr>
            <a:r>
              <a:rPr lang="zh-CN" altLang="en-US" kern="1200" dirty="0">
                <a:solidFill>
                  <a:schemeClr val="accent5">
                    <a:lumMod val="50000"/>
                  </a:schemeClr>
                </a:solidFill>
                <a:latin typeface="黑体" charset="0"/>
                <a:ea typeface="黑体" charset="0"/>
                <a:cs typeface="+mj-cs"/>
              </a:rPr>
              <a:t> </a:t>
            </a:r>
            <a:r>
              <a:rPr lang="zh-CN" altLang="en-US" kern="1200" dirty="0">
                <a:solidFill>
                  <a:schemeClr val="accent5">
                    <a:lumMod val="50000"/>
                  </a:schemeClr>
                </a:solidFill>
                <a:latin typeface="黑体" charset="0"/>
                <a:ea typeface="黑体" charset="0"/>
                <a:cs typeface="+mj-cs"/>
              </a:rPr>
              <a:t>三、 </a:t>
            </a:r>
            <a:r>
              <a:rPr lang="zh-CN" altLang="en-US" kern="1200" dirty="0">
                <a:solidFill>
                  <a:schemeClr val="accent5">
                    <a:lumMod val="50000"/>
                  </a:schemeClr>
                </a:solidFill>
                <a:latin typeface="黑体" charset="0"/>
                <a:ea typeface="黑体" charset="0"/>
                <a:cs typeface="+mj-cs"/>
              </a:rPr>
              <a:t>文化与幼儿园课程</a:t>
            </a:r>
            <a:endParaRPr lang="zh-CN" altLang="en-US" kern="1200" dirty="0">
              <a:solidFill>
                <a:schemeClr val="accent5">
                  <a:lumMod val="50000"/>
                </a:schemeClr>
              </a:solidFill>
              <a:latin typeface="黑体" charset="0"/>
              <a:ea typeface="黑体" charset="0"/>
              <a:cs typeface="+mj-cs"/>
            </a:endParaRPr>
          </a:p>
        </p:txBody>
      </p:sp>
      <p:sp>
        <p:nvSpPr>
          <p:cNvPr id="100" name="文本框 99"/>
          <p:cNvSpPr txBox="1"/>
          <p:nvPr/>
        </p:nvSpPr>
        <p:spPr>
          <a:xfrm>
            <a:off x="1676400" y="1261745"/>
            <a:ext cx="8527415" cy="460375"/>
          </a:xfrm>
          <a:prstGeom prst="rect">
            <a:avLst/>
          </a:prstGeom>
          <a:noFill/>
          <a:ln w="9525">
            <a:noFill/>
          </a:ln>
        </p:spPr>
        <p:txBody>
          <a:bodyPr wrap="square">
            <a:spAutoFit/>
          </a:bodyPr>
          <a:p>
            <a:pPr marL="0" indent="0" algn="l"/>
            <a:r>
              <a:rPr lang="zh-CN" sz="2400" b="0">
                <a:solidFill>
                  <a:schemeClr val="accent1">
                    <a:lumMod val="50000"/>
                  </a:schemeClr>
                </a:solidFill>
                <a:cs typeface="宋体" charset="0"/>
              </a:rPr>
              <a:t>（二）</a:t>
            </a:r>
            <a:r>
              <a:rPr lang="en-US" sz="2400" b="0">
                <a:solidFill>
                  <a:schemeClr val="accent1">
                    <a:lumMod val="50000"/>
                  </a:schemeClr>
                </a:solidFill>
                <a:latin typeface="宋体" charset="0"/>
                <a:cs typeface="Times New Roman" panose="02020603050405020304" pitchFamily="18" charset="0"/>
              </a:rPr>
              <a:t> </a:t>
            </a:r>
            <a:r>
              <a:rPr lang="zh-CN" sz="2400" b="0">
                <a:solidFill>
                  <a:schemeClr val="accent1">
                    <a:lumMod val="50000"/>
                  </a:schemeClr>
                </a:solidFill>
                <a:cs typeface="宋体" charset="0"/>
              </a:rPr>
              <a:t>幼儿园课程设计、编制和实施的文化学思考</a:t>
            </a:r>
            <a:endParaRPr lang="zh-CN" altLang="en-US" sz="2400" b="0">
              <a:solidFill>
                <a:schemeClr val="accent1">
                  <a:lumMod val="50000"/>
                </a:schemeClr>
              </a:solidFill>
              <a:cs typeface="宋体"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副标题 2"/>
          <p:cNvSpPr>
            <a:spLocks noGrp="1"/>
          </p:cNvSpPr>
          <p:nvPr>
            <p:ph type="subTitle" idx="1"/>
          </p:nvPr>
        </p:nvSpPr>
        <p:spPr>
          <a:xfrm>
            <a:off x="838200" y="1136389"/>
            <a:ext cx="9144000" cy="835074"/>
          </a:xfrm>
        </p:spPr>
        <p:txBody>
          <a:bodyPr/>
          <a:p>
            <a:r>
              <a:rPr lang="zh-CN" altLang="en-US" sz="2400">
                <a:solidFill>
                  <a:schemeClr val="accent1">
                    <a:lumMod val="50000"/>
                  </a:schemeClr>
                </a:solidFill>
              </a:rPr>
              <a:t>布朗芬布伦纳的人类发展生态学理论</a:t>
            </a:r>
            <a:endParaRPr lang="zh-CN" altLang="en-US" sz="2400">
              <a:solidFill>
                <a:schemeClr val="accent1">
                  <a:lumMod val="50000"/>
                </a:schemeClr>
              </a:solidFill>
            </a:endParaRPr>
          </a:p>
        </p:txBody>
      </p:sp>
      <p:sp>
        <p:nvSpPr>
          <p:cNvPr id="4" name="标题 4"/>
          <p:cNvSpPr>
            <a:spLocks noGrp="1"/>
          </p:cNvSpPr>
          <p:nvPr>
            <p:ph type="title"/>
          </p:nvPr>
        </p:nvSpPr>
        <p:spPr>
          <a:xfrm>
            <a:off x="1301750" y="41275"/>
            <a:ext cx="10515600" cy="1325563"/>
          </a:xfrm>
        </p:spPr>
        <p:txBody>
          <a:bodyPr vert="horz" wrap="square" lIns="91440" tIns="45720" rIns="91440" bIns="45720" anchor="ctr" anchorCtr="0"/>
          <a:p>
            <a:pPr defTabSz="914400">
              <a:buNone/>
            </a:pPr>
            <a:r>
              <a:rPr lang="zh-CN" altLang="en-US" kern="1200" dirty="0">
                <a:solidFill>
                  <a:schemeClr val="accent5">
                    <a:lumMod val="50000"/>
                  </a:schemeClr>
                </a:solidFill>
                <a:latin typeface="黑体" charset="0"/>
                <a:ea typeface="黑体" charset="0"/>
                <a:cs typeface="+mj-cs"/>
              </a:rPr>
              <a:t> </a:t>
            </a:r>
            <a:r>
              <a:rPr lang="zh-CN" altLang="en-US" kern="1200" dirty="0">
                <a:solidFill>
                  <a:schemeClr val="accent5">
                    <a:lumMod val="50000"/>
                  </a:schemeClr>
                </a:solidFill>
                <a:latin typeface="黑体" charset="0"/>
                <a:ea typeface="黑体" charset="0"/>
                <a:cs typeface="+mj-cs"/>
              </a:rPr>
              <a:t>四、 人文生态环境</a:t>
            </a:r>
            <a:r>
              <a:rPr lang="zh-CN" altLang="en-US" kern="1200" dirty="0">
                <a:solidFill>
                  <a:schemeClr val="accent5">
                    <a:lumMod val="50000"/>
                  </a:schemeClr>
                </a:solidFill>
                <a:latin typeface="黑体" charset="0"/>
                <a:ea typeface="黑体" charset="0"/>
                <a:cs typeface="+mj-cs"/>
              </a:rPr>
              <a:t>与幼儿园课程</a:t>
            </a:r>
            <a:endParaRPr lang="zh-CN" altLang="en-US" kern="1200" dirty="0">
              <a:solidFill>
                <a:schemeClr val="accent5">
                  <a:lumMod val="50000"/>
                </a:schemeClr>
              </a:solidFill>
              <a:latin typeface="黑体" charset="0"/>
              <a:ea typeface="黑体" charset="0"/>
              <a:cs typeface="+mj-cs"/>
            </a:endParaRPr>
          </a:p>
        </p:txBody>
      </p:sp>
      <p:sp>
        <p:nvSpPr>
          <p:cNvPr id="2" name="圆角矩形 1"/>
          <p:cNvSpPr/>
          <p:nvPr/>
        </p:nvSpPr>
        <p:spPr>
          <a:xfrm>
            <a:off x="833120" y="2139950"/>
            <a:ext cx="3039745" cy="396684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p>
            <a:pPr indent="457200" algn="l"/>
            <a:r>
              <a:rPr lang="zh-CN" altLang="en-US" sz="2000">
                <a:sym typeface="+mn-ea"/>
              </a:rPr>
              <a:t>布朗芬布伦纳等人从生态学的视角研究人的发展问题，将对人的行为和发展的研究放置于一个相互联系、相互影响和相互作用的，稳定的生态系统之中，探究生态系统中的各种生态因子对人的行为和发展的作用，以及人与各种生态因子的交互作用。</a:t>
            </a:r>
            <a:endParaRPr lang="zh-CN" altLang="en-US" sz="2000"/>
          </a:p>
        </p:txBody>
      </p:sp>
      <p:sp>
        <p:nvSpPr>
          <p:cNvPr id="6" name="圆角矩形 5"/>
          <p:cNvSpPr/>
          <p:nvPr/>
        </p:nvSpPr>
        <p:spPr>
          <a:xfrm>
            <a:off x="4301490" y="2066290"/>
            <a:ext cx="3039745" cy="396684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p>
            <a:pPr indent="457200" algn="l"/>
            <a:r>
              <a:rPr lang="zh-CN" altLang="en-US" sz="2000">
                <a:sym typeface="+mn-ea"/>
              </a:rPr>
              <a:t>布朗芬布伦纳的研究在理论上改变了在人类发展的研究中所存在的对人和环境两个方面的不平衡状况。</a:t>
            </a:r>
            <a:endParaRPr lang="zh-CN" altLang="en-US" sz="2000"/>
          </a:p>
          <a:p>
            <a:pPr indent="457200" algn="l"/>
            <a:endParaRPr lang="zh-CN" altLang="en-US" sz="2000"/>
          </a:p>
        </p:txBody>
      </p:sp>
      <p:sp>
        <p:nvSpPr>
          <p:cNvPr id="7" name="圆角矩形 6"/>
          <p:cNvSpPr/>
          <p:nvPr/>
        </p:nvSpPr>
        <p:spPr>
          <a:xfrm>
            <a:off x="7857490" y="1992630"/>
            <a:ext cx="3039745" cy="3966845"/>
          </a:xfrm>
          <a:prstGeom prst="roundRect">
            <a:avLst/>
          </a:prstGeom>
        </p:spPr>
        <p:style>
          <a:lnRef idx="2">
            <a:schemeClr val="accent6"/>
          </a:lnRef>
          <a:fillRef idx="1">
            <a:schemeClr val="lt1"/>
          </a:fillRef>
          <a:effectRef idx="0">
            <a:schemeClr val="accent6"/>
          </a:effectRef>
          <a:fontRef idx="minor">
            <a:schemeClr val="dk1"/>
          </a:fontRef>
        </p:style>
        <p:txBody>
          <a:bodyPr rtlCol="0" anchor="ctr"/>
          <a:p>
            <a:pPr indent="457200" algn="l"/>
            <a:r>
              <a:rPr lang="zh-CN" altLang="en-US" sz="2000">
                <a:sym typeface="+mn-ea"/>
              </a:rPr>
              <a:t>布朗芬布伦纳认为，人类发展生态学是“对不断成长的有机体与其所处的变化着的环境之间的相互适应过程进行研究的一门学科”，“有机体与其所处的即时环境的相互适应过程受各种环境之间的相互关系，以及这些环境赖以存在的更大环境的影响”。</a:t>
            </a:r>
            <a:endParaRPr lang="zh-CN" altLang="en-US" sz="20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标题 1"/>
          <p:cNvSpPr>
            <a:spLocks noGrp="1"/>
          </p:cNvSpPr>
          <p:nvPr>
            <p:ph type="title"/>
          </p:nvPr>
        </p:nvSpPr>
        <p:spPr>
          <a:xfrm>
            <a:off x="440690" y="41275"/>
            <a:ext cx="10515600" cy="1325563"/>
          </a:xfrm>
        </p:spPr>
        <p:txBody>
          <a:bodyPr vert="horz" wrap="square" lIns="91440" tIns="45720" rIns="91440" bIns="45720" anchor="ctr" anchorCtr="0"/>
          <a:p>
            <a:pPr defTabSz="914400">
              <a:buNone/>
            </a:pPr>
            <a:r>
              <a:rPr lang="zh-CN" altLang="en-US" sz="3600" kern="1200" dirty="0">
                <a:solidFill>
                  <a:schemeClr val="accent1">
                    <a:lumMod val="50000"/>
                  </a:schemeClr>
                </a:solidFill>
                <a:latin typeface="黑体" charset="0"/>
                <a:ea typeface="黑体" charset="0"/>
                <a:cs typeface="黑体" charset="0"/>
              </a:rPr>
              <a:t>一、 心理学流派与幼儿园课程</a:t>
            </a:r>
            <a:endParaRPr lang="zh-CN" altLang="en-US" sz="3600" kern="1200" dirty="0">
              <a:solidFill>
                <a:schemeClr val="accent1">
                  <a:lumMod val="50000"/>
                </a:schemeClr>
              </a:solidFill>
              <a:latin typeface="黑体" charset="0"/>
              <a:ea typeface="黑体" charset="0"/>
              <a:cs typeface="黑体" charset="0"/>
            </a:endParaRPr>
          </a:p>
        </p:txBody>
      </p:sp>
      <p:sp>
        <p:nvSpPr>
          <p:cNvPr id="3" name="文本框 2"/>
          <p:cNvSpPr txBox="1"/>
          <p:nvPr/>
        </p:nvSpPr>
        <p:spPr>
          <a:xfrm>
            <a:off x="760730" y="1355408"/>
            <a:ext cx="10044113" cy="1845310"/>
          </a:xfrm>
          <a:prstGeom prst="rect">
            <a:avLst/>
          </a:prstGeom>
          <a:noFill/>
        </p:spPr>
        <p:txBody>
          <a:bodyPr wrap="square" rtlCol="0">
            <a:spAutoFit/>
          </a:bodyPr>
          <a:lstStyle/>
          <a:p>
            <a:pPr marR="0" defTabSz="914400" eaLnBrk="1" fontAlgn="auto" hangingPunct="1">
              <a:spcBef>
                <a:spcPts val="0"/>
              </a:spcBef>
              <a:spcAft>
                <a:spcPts val="0"/>
              </a:spcAft>
              <a:buClrTx/>
              <a:buSzTx/>
              <a:buFontTx/>
              <a:buNone/>
              <a:defRPr/>
            </a:pPr>
            <a:r>
              <a:rPr kumimoji="0" lang="zh-CN" altLang="en-US" sz="3200" kern="1200" cap="none" spc="0" normalizeH="0" baseline="0" noProof="0" dirty="0">
                <a:solidFill>
                  <a:schemeClr val="accent1">
                    <a:lumMod val="50000"/>
                  </a:schemeClr>
                </a:solidFill>
                <a:latin typeface="微软雅黑" pitchFamily="34" charset="-122"/>
                <a:ea typeface="微软雅黑" pitchFamily="34" charset="-122"/>
                <a:cs typeface="+mn-cs"/>
              </a:rPr>
              <a:t>（一）认知心理学与幼儿园课程</a:t>
            </a:r>
            <a:endParaRPr kumimoji="0" lang="en-US" altLang="zh-CN" sz="3200" kern="1200" cap="none" spc="0" normalizeH="0" baseline="0" noProof="0" dirty="0">
              <a:solidFill>
                <a:schemeClr val="accent1">
                  <a:lumMod val="50000"/>
                </a:schemeClr>
              </a:solidFill>
              <a:latin typeface="微软雅黑" pitchFamily="34" charset="-122"/>
              <a:ea typeface="微软雅黑" pitchFamily="34" charset="-122"/>
              <a:cs typeface="+mn-cs"/>
            </a:endParaRPr>
          </a:p>
          <a:p>
            <a:pPr marR="0" defTabSz="914400" eaLnBrk="1" fontAlgn="auto" hangingPunct="1">
              <a:spcBef>
                <a:spcPts val="0"/>
              </a:spcBef>
              <a:spcAft>
                <a:spcPts val="0"/>
              </a:spcAft>
              <a:buClrTx/>
              <a:buSzTx/>
              <a:buFontTx/>
              <a:buNone/>
              <a:defRPr/>
            </a:pPr>
            <a:endParaRPr kumimoji="0" lang="en-US" altLang="zh-CN" sz="2200" kern="1200" cap="none" spc="0" normalizeH="0" baseline="0" noProof="0" dirty="0">
              <a:solidFill>
                <a:schemeClr val="tx2">
                  <a:lumMod val="50000"/>
                </a:schemeClr>
              </a:solidFill>
              <a:latin typeface="微软雅黑" pitchFamily="34" charset="-122"/>
              <a:ea typeface="微软雅黑" pitchFamily="34" charset="-122"/>
              <a:cs typeface="+mn-cs"/>
            </a:endParaRPr>
          </a:p>
          <a:p>
            <a:pPr marR="0" defTabSz="914400" eaLnBrk="1" fontAlgn="auto" hangingPunct="1">
              <a:lnSpc>
                <a:spcPts val="3600"/>
              </a:lnSpc>
              <a:spcBef>
                <a:spcPts val="0"/>
              </a:spcBef>
              <a:spcAft>
                <a:spcPts val="0"/>
              </a:spcAft>
              <a:buClrTx/>
              <a:buSzTx/>
              <a:buFontTx/>
              <a:buNone/>
              <a:defRPr/>
            </a:pPr>
            <a:r>
              <a:rPr kumimoji="0" lang="en-US" altLang="zh-CN" sz="2200" kern="1200" cap="none" spc="0" normalizeH="0" baseline="0" noProof="0" dirty="0">
                <a:solidFill>
                  <a:schemeClr val="tx2">
                    <a:lumMod val="50000"/>
                  </a:schemeClr>
                </a:solidFill>
                <a:latin typeface="微软雅黑" pitchFamily="34" charset="-122"/>
                <a:ea typeface="微软雅黑" pitchFamily="34" charset="-122"/>
                <a:cs typeface="+mn-cs"/>
              </a:rPr>
              <a:t>1.</a:t>
            </a:r>
            <a:r>
              <a:rPr kumimoji="0" lang="zh-CN" altLang="en-US" sz="2200" kern="1200" cap="none" spc="0" normalizeH="0" baseline="0" noProof="0" dirty="0">
                <a:solidFill>
                  <a:schemeClr val="tx2">
                    <a:lumMod val="50000"/>
                  </a:schemeClr>
                </a:solidFill>
                <a:latin typeface="微软雅黑" pitchFamily="34" charset="-122"/>
                <a:ea typeface="微软雅黑" pitchFamily="34" charset="-122"/>
                <a:cs typeface="+mn-cs"/>
              </a:rPr>
              <a:t>皮亚杰理论与幼儿园课程</a:t>
            </a:r>
            <a:endParaRPr kumimoji="0" lang="zh-CN" altLang="en-US" sz="2200" kern="1200" cap="none" spc="0" normalizeH="0" baseline="0" noProof="0" dirty="0">
              <a:solidFill>
                <a:schemeClr val="tx2">
                  <a:lumMod val="50000"/>
                </a:schemeClr>
              </a:solidFill>
              <a:latin typeface="微软雅黑" pitchFamily="34" charset="-122"/>
              <a:ea typeface="微软雅黑" pitchFamily="34" charset="-122"/>
              <a:cs typeface="+mn-cs"/>
            </a:endParaRPr>
          </a:p>
          <a:p>
            <a:pPr marL="457200" marR="0" indent="-457200" defTabSz="914400" eaLnBrk="1" fontAlgn="auto" hangingPunct="1">
              <a:lnSpc>
                <a:spcPts val="3600"/>
              </a:lnSpc>
              <a:spcBef>
                <a:spcPts val="0"/>
              </a:spcBef>
              <a:spcAft>
                <a:spcPts val="0"/>
              </a:spcAft>
              <a:buClrTx/>
              <a:buSzTx/>
              <a:buFontTx/>
              <a:buAutoNum type="arabicParenBoth"/>
              <a:defRPr/>
            </a:pPr>
            <a:r>
              <a:rPr kumimoji="0" lang="zh-CN" altLang="en-US" sz="2200" kern="1200" cap="none" spc="0" normalizeH="0" baseline="0" noProof="0" dirty="0">
                <a:solidFill>
                  <a:schemeClr val="bg2">
                    <a:lumMod val="25000"/>
                  </a:schemeClr>
                </a:solidFill>
                <a:latin typeface="微软雅黑" pitchFamily="34" charset="-122"/>
                <a:ea typeface="微软雅黑" pitchFamily="34" charset="-122"/>
                <a:cs typeface="+mn-cs"/>
              </a:rPr>
              <a:t>皮亚杰知识建构理论概述</a:t>
            </a:r>
            <a:endParaRPr kumimoji="0" lang="en-US" altLang="zh-CN" sz="2200" kern="1200" cap="none" spc="0" normalizeH="0" baseline="0" noProof="0" dirty="0">
              <a:solidFill>
                <a:schemeClr val="bg2">
                  <a:lumMod val="25000"/>
                </a:schemeClr>
              </a:solidFill>
              <a:latin typeface="微软雅黑" pitchFamily="34" charset="-122"/>
              <a:ea typeface="微软雅黑" pitchFamily="34" charset="-122"/>
              <a:cs typeface="+mn-cs"/>
            </a:endParaRPr>
          </a:p>
        </p:txBody>
      </p:sp>
      <p:pic>
        <p:nvPicPr>
          <p:cNvPr id="4" name="图片 3"/>
          <p:cNvPicPr>
            <a:picLocks noChangeAspect="1"/>
          </p:cNvPicPr>
          <p:nvPr/>
        </p:nvPicPr>
        <p:blipFill>
          <a:blip r:embed="rId1"/>
          <a:stretch>
            <a:fillRect/>
          </a:stretch>
        </p:blipFill>
        <p:spPr>
          <a:xfrm>
            <a:off x="8408670" y="703580"/>
            <a:ext cx="1788160" cy="2009140"/>
          </a:xfrm>
          <a:prstGeom prst="rect">
            <a:avLst/>
          </a:prstGeom>
          <a:ln>
            <a:noFill/>
          </a:ln>
          <a:effectLst>
            <a:outerShdw blurRad="292100" dist="139700" dir="2700000" algn="tl" rotWithShape="0">
              <a:srgbClr val="333333">
                <a:alpha val="65000"/>
              </a:srgbClr>
            </a:outerShdw>
          </a:effectLst>
        </p:spPr>
      </p:pic>
      <p:sp>
        <p:nvSpPr>
          <p:cNvPr id="2" name="圆角矩形 1"/>
          <p:cNvSpPr/>
          <p:nvPr/>
        </p:nvSpPr>
        <p:spPr>
          <a:xfrm>
            <a:off x="805180" y="3373120"/>
            <a:ext cx="2814955" cy="3129915"/>
          </a:xfrm>
          <a:prstGeom prst="roundRect">
            <a:avLst/>
          </a:prstGeom>
        </p:spPr>
        <p:style>
          <a:lnRef idx="2">
            <a:schemeClr val="accent5"/>
          </a:lnRef>
          <a:fillRef idx="1">
            <a:schemeClr val="lt1"/>
          </a:fillRef>
          <a:effectRef idx="0">
            <a:schemeClr val="accent5"/>
          </a:effectRef>
          <a:fontRef idx="minor">
            <a:schemeClr val="dk1"/>
          </a:fontRef>
        </p:style>
        <p:txBody>
          <a:bodyPr rtlCol="0" anchor="ctr"/>
          <a:p>
            <a:pPr indent="457200" algn="ctr"/>
            <a:r>
              <a:rPr lang="zh-CN" altLang="en-US" sz="2400" noProof="0" dirty="0">
                <a:solidFill>
                  <a:schemeClr val="bg2">
                    <a:lumMod val="25000"/>
                  </a:schemeClr>
                </a:solidFill>
                <a:latin typeface="微软雅黑" pitchFamily="34" charset="-122"/>
                <a:ea typeface="微软雅黑" pitchFamily="34" charset="-122"/>
                <a:sym typeface="+mn-ea"/>
              </a:rPr>
              <a:t>皮亚杰认为，智慧的本质从生物学来说是一种</a:t>
            </a:r>
            <a:r>
              <a:rPr lang="zh-CN" altLang="en-US" sz="2400" noProof="0" dirty="0">
                <a:solidFill>
                  <a:srgbClr val="FF0000"/>
                </a:solidFill>
                <a:latin typeface="微软雅黑" pitchFamily="34" charset="-122"/>
                <a:ea typeface="微软雅黑" pitchFamily="34" charset="-122"/>
                <a:sym typeface="+mn-ea"/>
              </a:rPr>
              <a:t>适应</a:t>
            </a:r>
            <a:r>
              <a:rPr lang="zh-CN" altLang="en-US" sz="2400" noProof="0" dirty="0">
                <a:solidFill>
                  <a:schemeClr val="bg2">
                    <a:lumMod val="25000"/>
                  </a:schemeClr>
                </a:solidFill>
                <a:latin typeface="微软雅黑" pitchFamily="34" charset="-122"/>
                <a:ea typeface="微软雅黑" pitchFamily="34" charset="-122"/>
                <a:sym typeface="+mn-ea"/>
              </a:rPr>
              <a:t>，是</a:t>
            </a:r>
            <a:r>
              <a:rPr lang="zh-CN" altLang="en-US" sz="2400" noProof="0" dirty="0">
                <a:solidFill>
                  <a:srgbClr val="FF0000"/>
                </a:solidFill>
                <a:latin typeface="微软雅黑" pitchFamily="34" charset="-122"/>
                <a:ea typeface="微软雅黑" pitchFamily="34" charset="-122"/>
                <a:sym typeface="+mn-ea"/>
              </a:rPr>
              <a:t>同化和顺应</a:t>
            </a:r>
            <a:r>
              <a:rPr lang="zh-CN" altLang="en-US" sz="2400" noProof="0" dirty="0">
                <a:solidFill>
                  <a:schemeClr val="bg2">
                    <a:lumMod val="25000"/>
                  </a:schemeClr>
                </a:solidFill>
                <a:latin typeface="微软雅黑" pitchFamily="34" charset="-122"/>
                <a:ea typeface="微软雅黑" pitchFamily="34" charset="-122"/>
                <a:sym typeface="+mn-ea"/>
              </a:rPr>
              <a:t>之间的一种特殊的平衡。</a:t>
            </a: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a:p>
            <a:pPr indent="457200" algn="ct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p:txBody>
      </p:sp>
      <p:sp>
        <p:nvSpPr>
          <p:cNvPr id="5" name="圆角矩形 4"/>
          <p:cNvSpPr/>
          <p:nvPr/>
        </p:nvSpPr>
        <p:spPr>
          <a:xfrm>
            <a:off x="3897630" y="3300095"/>
            <a:ext cx="4137660" cy="321691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p>
            <a:pPr indent="457200" algn="l"/>
            <a:r>
              <a:rPr lang="zh-CN" altLang="en-US" sz="2300" noProof="0" dirty="0">
                <a:solidFill>
                  <a:schemeClr val="bg2">
                    <a:lumMod val="25000"/>
                  </a:schemeClr>
                </a:solidFill>
                <a:latin typeface="微软雅黑" pitchFamily="34" charset="-122"/>
                <a:ea typeface="微软雅黑" pitchFamily="34" charset="-122"/>
                <a:sym typeface="+mn-ea"/>
              </a:rPr>
              <a:t>皮亚杰将感受外部刺激的主体，通过对刺激输入的过滤或改变，将它们纳入原有图式之内的过程称为</a:t>
            </a:r>
            <a:r>
              <a:rPr lang="zh-CN" altLang="en-US" sz="2300" noProof="0" dirty="0">
                <a:solidFill>
                  <a:srgbClr val="FF0000"/>
                </a:solidFill>
                <a:latin typeface="微软雅黑" pitchFamily="34" charset="-122"/>
                <a:ea typeface="微软雅黑" pitchFamily="34" charset="-122"/>
                <a:sym typeface="+mn-ea"/>
              </a:rPr>
              <a:t>同化</a:t>
            </a:r>
            <a:r>
              <a:rPr lang="zh-CN" altLang="en-US" sz="2300" noProof="0" dirty="0">
                <a:solidFill>
                  <a:schemeClr val="bg2">
                    <a:lumMod val="25000"/>
                  </a:schemeClr>
                </a:solidFill>
                <a:latin typeface="微软雅黑" pitchFamily="34" charset="-122"/>
                <a:ea typeface="微软雅黑" pitchFamily="34" charset="-122"/>
                <a:sym typeface="+mn-ea"/>
              </a:rPr>
              <a:t>；而将主体调节自身内部结构，建立新的图式，或者调节原有图式，以适应特定刺激环境的过程称为</a:t>
            </a:r>
            <a:r>
              <a:rPr lang="zh-CN" altLang="en-US" sz="2300" noProof="0" dirty="0">
                <a:solidFill>
                  <a:srgbClr val="FF0000"/>
                </a:solidFill>
                <a:latin typeface="微软雅黑" pitchFamily="34" charset="-122"/>
                <a:ea typeface="微软雅黑" pitchFamily="34" charset="-122"/>
                <a:sym typeface="+mn-ea"/>
              </a:rPr>
              <a:t>顺应</a:t>
            </a:r>
            <a:r>
              <a:rPr lang="zh-CN" altLang="en-US" sz="2300" noProof="0" dirty="0">
                <a:solidFill>
                  <a:schemeClr val="bg2">
                    <a:lumMod val="25000"/>
                  </a:schemeClr>
                </a:solidFill>
                <a:latin typeface="微软雅黑" pitchFamily="34" charset="-122"/>
                <a:ea typeface="微软雅黑" pitchFamily="34" charset="-122"/>
                <a:sym typeface="+mn-ea"/>
              </a:rPr>
              <a:t>。</a:t>
            </a:r>
            <a:endParaRPr kumimoji="0" lang="zh-CN" altLang="en-US" sz="2300" kern="1200" cap="none" spc="0" normalizeH="0" baseline="0" noProof="0" dirty="0">
              <a:solidFill>
                <a:schemeClr val="bg2">
                  <a:lumMod val="25000"/>
                </a:schemeClr>
              </a:solidFill>
              <a:latin typeface="微软雅黑" pitchFamily="34" charset="-122"/>
              <a:ea typeface="微软雅黑" pitchFamily="34" charset="-122"/>
              <a:cs typeface="+mn-cs"/>
              <a:sym typeface="+mn-ea"/>
            </a:endParaRPr>
          </a:p>
        </p:txBody>
      </p:sp>
      <p:sp>
        <p:nvSpPr>
          <p:cNvPr id="6" name="圆角矩形 5"/>
          <p:cNvSpPr/>
          <p:nvPr/>
        </p:nvSpPr>
        <p:spPr>
          <a:xfrm>
            <a:off x="8356600" y="3371215"/>
            <a:ext cx="2814955" cy="3129915"/>
          </a:xfrm>
          <a:prstGeom prst="roundRect">
            <a:avLst/>
          </a:prstGeom>
        </p:spPr>
        <p:style>
          <a:lnRef idx="2">
            <a:schemeClr val="accent5"/>
          </a:lnRef>
          <a:fillRef idx="1">
            <a:schemeClr val="lt1"/>
          </a:fillRef>
          <a:effectRef idx="0">
            <a:schemeClr val="accent5"/>
          </a:effectRef>
          <a:fontRef idx="minor">
            <a:schemeClr val="dk1"/>
          </a:fontRef>
        </p:style>
        <p:txBody>
          <a:bodyPr rtlCol="0" anchor="ctr"/>
          <a:p>
            <a:pPr indent="457200" algn="l"/>
            <a:r>
              <a:rPr lang="zh-CN" altLang="en-US" sz="2400" noProof="0" dirty="0">
                <a:solidFill>
                  <a:schemeClr val="bg2">
                    <a:lumMod val="25000"/>
                  </a:schemeClr>
                </a:solidFill>
                <a:latin typeface="微软雅黑" pitchFamily="34" charset="-122"/>
                <a:ea typeface="微软雅黑" pitchFamily="34" charset="-122"/>
                <a:sym typeface="+mn-ea"/>
              </a:rPr>
              <a:t>同化与顺应之间的不均衡状态会激活平衡化的过程，而平衡的连续发展，就是整个认知发展的过程。</a:t>
            </a:r>
            <a:endParaRPr kumimoji="0" lang="zh-CN" altLang="en-US" sz="2400" kern="1200" cap="none" spc="0" normalizeH="0" baseline="0" noProof="0" dirty="0">
              <a:solidFill>
                <a:schemeClr val="bg2">
                  <a:lumMod val="25000"/>
                </a:schemeClr>
              </a:solidFill>
              <a:latin typeface="微软雅黑" pitchFamily="34" charset="-122"/>
              <a:ea typeface="微软雅黑" pitchFamily="34" charset="-122"/>
              <a:cs typeface="+mn-cs"/>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副标题 2"/>
          <p:cNvSpPr>
            <a:spLocks noGrp="1"/>
          </p:cNvSpPr>
          <p:nvPr>
            <p:ph type="subTitle" idx="1"/>
          </p:nvPr>
        </p:nvSpPr>
        <p:spPr>
          <a:xfrm>
            <a:off x="838200" y="1136389"/>
            <a:ext cx="9144000" cy="835074"/>
          </a:xfrm>
        </p:spPr>
        <p:txBody>
          <a:bodyPr/>
          <a:p>
            <a:r>
              <a:rPr lang="zh-CN" altLang="en-US" sz="2400">
                <a:solidFill>
                  <a:schemeClr val="accent1">
                    <a:lumMod val="50000"/>
                  </a:schemeClr>
                </a:solidFill>
              </a:rPr>
              <a:t>布朗芬布伦纳的人类发展生态学理论</a:t>
            </a:r>
            <a:endParaRPr lang="zh-CN" altLang="en-US" sz="2400">
              <a:solidFill>
                <a:schemeClr val="accent1">
                  <a:lumMod val="50000"/>
                </a:schemeClr>
              </a:solidFill>
            </a:endParaRPr>
          </a:p>
        </p:txBody>
      </p:sp>
      <p:sp>
        <p:nvSpPr>
          <p:cNvPr id="4" name="标题 4"/>
          <p:cNvSpPr>
            <a:spLocks noGrp="1"/>
          </p:cNvSpPr>
          <p:nvPr>
            <p:ph type="title"/>
          </p:nvPr>
        </p:nvSpPr>
        <p:spPr>
          <a:xfrm>
            <a:off x="1301750" y="41275"/>
            <a:ext cx="10515600" cy="1325563"/>
          </a:xfrm>
        </p:spPr>
        <p:txBody>
          <a:bodyPr vert="horz" wrap="square" lIns="91440" tIns="45720" rIns="91440" bIns="45720" anchor="ctr" anchorCtr="0"/>
          <a:p>
            <a:pPr defTabSz="914400">
              <a:buNone/>
            </a:pPr>
            <a:r>
              <a:rPr lang="zh-CN" altLang="en-US" kern="1200" dirty="0">
                <a:solidFill>
                  <a:schemeClr val="accent5">
                    <a:lumMod val="50000"/>
                  </a:schemeClr>
                </a:solidFill>
                <a:latin typeface="黑体" charset="0"/>
                <a:ea typeface="黑体" charset="0"/>
                <a:cs typeface="+mj-cs"/>
              </a:rPr>
              <a:t> </a:t>
            </a:r>
            <a:r>
              <a:rPr lang="zh-CN" altLang="en-US" kern="1200" dirty="0">
                <a:solidFill>
                  <a:schemeClr val="accent5">
                    <a:lumMod val="50000"/>
                  </a:schemeClr>
                </a:solidFill>
                <a:latin typeface="黑体" charset="0"/>
                <a:ea typeface="黑体" charset="0"/>
                <a:cs typeface="+mj-cs"/>
              </a:rPr>
              <a:t>四、 人文生态环境</a:t>
            </a:r>
            <a:r>
              <a:rPr lang="zh-CN" altLang="en-US" kern="1200" dirty="0">
                <a:solidFill>
                  <a:schemeClr val="accent5">
                    <a:lumMod val="50000"/>
                  </a:schemeClr>
                </a:solidFill>
                <a:latin typeface="黑体" charset="0"/>
                <a:ea typeface="黑体" charset="0"/>
                <a:cs typeface="+mj-cs"/>
              </a:rPr>
              <a:t>与幼儿园课程</a:t>
            </a:r>
            <a:endParaRPr lang="zh-CN" altLang="en-US" kern="1200" dirty="0">
              <a:solidFill>
                <a:schemeClr val="accent5">
                  <a:lumMod val="50000"/>
                </a:schemeClr>
              </a:solidFill>
              <a:latin typeface="黑体" charset="0"/>
              <a:ea typeface="黑体" charset="0"/>
              <a:cs typeface="+mj-cs"/>
            </a:endParaRPr>
          </a:p>
        </p:txBody>
      </p:sp>
      <p:sp>
        <p:nvSpPr>
          <p:cNvPr id="6" name="文本框 5"/>
          <p:cNvSpPr txBox="1"/>
          <p:nvPr/>
        </p:nvSpPr>
        <p:spPr>
          <a:xfrm>
            <a:off x="1047750" y="1981835"/>
            <a:ext cx="10664825" cy="3169285"/>
          </a:xfrm>
          <a:prstGeom prst="rect">
            <a:avLst/>
          </a:prstGeom>
          <a:noFill/>
        </p:spPr>
        <p:txBody>
          <a:bodyPr wrap="square" rtlCol="0">
            <a:spAutoFit/>
          </a:bodyPr>
          <a:p>
            <a:r>
              <a:rPr lang="zh-CN" altLang="en-US" sz="2000"/>
              <a:t>布朗芬布伦纳人类发展生态学的3个特征</a:t>
            </a:r>
            <a:endParaRPr lang="zh-CN" altLang="en-US" sz="2000"/>
          </a:p>
          <a:p>
            <a:endParaRPr lang="zh-CN" altLang="en-US" sz="2000"/>
          </a:p>
          <a:p>
            <a:r>
              <a:rPr lang="zh-CN" altLang="en-US" sz="2000"/>
              <a:t> 第一，发展着的人不能被看作是环境在其之上任意施加影响的一块白板，而是一个不断成长并时刻重新构建其所在环境的动态的实体；</a:t>
            </a:r>
            <a:endParaRPr lang="zh-CN" altLang="en-US" sz="2000"/>
          </a:p>
          <a:p>
            <a:endParaRPr lang="zh-CN" altLang="en-US" sz="2000"/>
          </a:p>
          <a:p>
            <a:r>
              <a:rPr lang="zh-CN" altLang="en-US" sz="2000"/>
              <a:t>第二，由于环境有其影响作用，并需要与发展主体相互适应，因此，人与环境之间的作用过程是双向的，呈现一种互动的关系；</a:t>
            </a:r>
            <a:endParaRPr lang="zh-CN" altLang="en-US" sz="2000"/>
          </a:p>
          <a:p>
            <a:endParaRPr lang="zh-CN" altLang="en-US" sz="2000"/>
          </a:p>
          <a:p>
            <a:r>
              <a:rPr lang="zh-CN" altLang="en-US" sz="2000"/>
              <a:t>第三，与发展过程相联系的环境不仅是指单一的、即时的情景，还包括了各情景之间的相互联系，以及这些情景所扎根的更大的环境。</a:t>
            </a:r>
            <a:endParaRPr lang="zh-CN" altLang="en-US" sz="200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副标题 2"/>
          <p:cNvSpPr>
            <a:spLocks noGrp="1"/>
          </p:cNvSpPr>
          <p:nvPr>
            <p:ph type="subTitle" idx="1"/>
          </p:nvPr>
        </p:nvSpPr>
        <p:spPr>
          <a:xfrm>
            <a:off x="1698625" y="1161154"/>
            <a:ext cx="9144000" cy="835074"/>
          </a:xfrm>
        </p:spPr>
        <p:txBody>
          <a:bodyPr/>
          <a:p>
            <a:r>
              <a:rPr lang="zh-CN" altLang="en-US" sz="2400"/>
              <a:t>布朗芬布伦纳的人类发展生态学理论</a:t>
            </a:r>
            <a:endParaRPr lang="zh-CN" altLang="en-US" sz="2400"/>
          </a:p>
        </p:txBody>
      </p:sp>
      <p:sp>
        <p:nvSpPr>
          <p:cNvPr id="4" name="标题 4"/>
          <p:cNvSpPr>
            <a:spLocks noGrp="1"/>
          </p:cNvSpPr>
          <p:nvPr>
            <p:ph type="title"/>
          </p:nvPr>
        </p:nvSpPr>
        <p:spPr>
          <a:xfrm>
            <a:off x="1301750" y="41275"/>
            <a:ext cx="10515600" cy="1325563"/>
          </a:xfrm>
        </p:spPr>
        <p:txBody>
          <a:bodyPr vert="horz" wrap="square" lIns="91440" tIns="45720" rIns="91440" bIns="45720" anchor="ctr" anchorCtr="0"/>
          <a:p>
            <a:pPr defTabSz="914400">
              <a:buNone/>
            </a:pPr>
            <a:r>
              <a:rPr lang="zh-CN" altLang="en-US" kern="1200" dirty="0">
                <a:solidFill>
                  <a:schemeClr val="accent5">
                    <a:lumMod val="50000"/>
                  </a:schemeClr>
                </a:solidFill>
                <a:latin typeface="黑体" charset="0"/>
                <a:ea typeface="黑体" charset="0"/>
                <a:cs typeface="+mj-cs"/>
              </a:rPr>
              <a:t> </a:t>
            </a:r>
            <a:r>
              <a:rPr lang="zh-CN" altLang="en-US" kern="1200" dirty="0">
                <a:solidFill>
                  <a:schemeClr val="accent5">
                    <a:lumMod val="50000"/>
                  </a:schemeClr>
                </a:solidFill>
                <a:latin typeface="黑体" charset="0"/>
                <a:ea typeface="黑体" charset="0"/>
                <a:cs typeface="+mj-cs"/>
              </a:rPr>
              <a:t>四、 人文生态环境</a:t>
            </a:r>
            <a:r>
              <a:rPr lang="zh-CN" altLang="en-US" kern="1200" dirty="0">
                <a:solidFill>
                  <a:schemeClr val="accent5">
                    <a:lumMod val="50000"/>
                  </a:schemeClr>
                </a:solidFill>
                <a:latin typeface="黑体" charset="0"/>
                <a:ea typeface="黑体" charset="0"/>
                <a:cs typeface="+mj-cs"/>
              </a:rPr>
              <a:t>与幼儿园课程</a:t>
            </a:r>
            <a:endParaRPr lang="zh-CN" altLang="en-US" kern="1200" dirty="0">
              <a:solidFill>
                <a:schemeClr val="accent5">
                  <a:lumMod val="50000"/>
                </a:schemeClr>
              </a:solidFill>
              <a:latin typeface="黑体" charset="0"/>
              <a:ea typeface="黑体" charset="0"/>
              <a:cs typeface="+mj-cs"/>
            </a:endParaRPr>
          </a:p>
        </p:txBody>
      </p:sp>
      <p:pic>
        <p:nvPicPr>
          <p:cNvPr id="2" name="图片 1" descr="/Users/air/Desktop/0439B823-69B2-4CE0-A8DD-0B12A3C31216.png0439B823-69B2-4CE0-A8DD-0B12A3C31216"/>
          <p:cNvPicPr>
            <a:picLocks noChangeAspect="1"/>
          </p:cNvPicPr>
          <p:nvPr/>
        </p:nvPicPr>
        <p:blipFill>
          <a:blip r:embed="rId1"/>
          <a:srcRect/>
          <a:stretch>
            <a:fillRect/>
          </a:stretch>
        </p:blipFill>
        <p:spPr>
          <a:xfrm>
            <a:off x="552450" y="1549400"/>
            <a:ext cx="4679315" cy="4297045"/>
          </a:xfrm>
          <a:prstGeom prst="rect">
            <a:avLst/>
          </a:prstGeom>
        </p:spPr>
      </p:pic>
      <p:sp>
        <p:nvSpPr>
          <p:cNvPr id="6" name="文本框 5"/>
          <p:cNvSpPr txBox="1"/>
          <p:nvPr/>
        </p:nvSpPr>
        <p:spPr>
          <a:xfrm>
            <a:off x="1461135" y="5910580"/>
            <a:ext cx="2527935" cy="368300"/>
          </a:xfrm>
          <a:prstGeom prst="rect">
            <a:avLst/>
          </a:prstGeom>
          <a:noFill/>
        </p:spPr>
        <p:txBody>
          <a:bodyPr wrap="square" rtlCol="0">
            <a:spAutoFit/>
          </a:bodyPr>
          <a:p>
            <a:r>
              <a:rPr lang="en-US" altLang="zh-CN"/>
              <a:t>   </a:t>
            </a:r>
            <a:r>
              <a:rPr lang="zh-CN" altLang="en-US"/>
              <a:t>休伊特绘制</a:t>
            </a:r>
            <a:endParaRPr lang="zh-CN" altLang="en-US"/>
          </a:p>
        </p:txBody>
      </p:sp>
      <p:sp>
        <p:nvSpPr>
          <p:cNvPr id="7" name="文本框 6"/>
          <p:cNvSpPr txBox="1"/>
          <p:nvPr/>
        </p:nvSpPr>
        <p:spPr>
          <a:xfrm>
            <a:off x="5876290" y="2152015"/>
            <a:ext cx="5694680" cy="4092575"/>
          </a:xfrm>
          <a:prstGeom prst="rect">
            <a:avLst/>
          </a:prstGeom>
          <a:noFill/>
        </p:spPr>
        <p:txBody>
          <a:bodyPr wrap="square" rtlCol="0">
            <a:spAutoFit/>
          </a:bodyPr>
          <a:p>
            <a:r>
              <a:rPr lang="zh-CN" altLang="en-US" sz="2000">
                <a:solidFill>
                  <a:srgbClr val="FF0000"/>
                </a:solidFill>
              </a:rPr>
              <a:t>小系统</a:t>
            </a:r>
            <a:r>
              <a:rPr lang="zh-CN" altLang="en-US" sz="2000"/>
              <a:t>是指“发展着的人在具有特定物理和物质特征的情景中所体验到的活动、角色和人际关系的一种样式”。</a:t>
            </a:r>
            <a:endParaRPr lang="zh-CN" altLang="en-US" sz="2000"/>
          </a:p>
          <a:p>
            <a:endParaRPr lang="zh-CN" altLang="en-US" sz="2000"/>
          </a:p>
          <a:p>
            <a:r>
              <a:rPr lang="zh-CN" altLang="en-US" sz="2000">
                <a:solidFill>
                  <a:srgbClr val="FF0000"/>
                </a:solidFill>
              </a:rPr>
              <a:t>中间系统</a:t>
            </a:r>
            <a:r>
              <a:rPr lang="zh-CN" altLang="en-US" sz="2000"/>
              <a:t>是指“由发展的人积极参与的两个或多个情景之间的相互关系(例如，对儿童来说，学校、家庭和社会同伴之间的关系；对成人来说，家庭、工作单位和社会会生活之间的关系等。中间系统是小系统的系统。</a:t>
            </a:r>
            <a:endParaRPr lang="zh-CN" altLang="en-US" sz="2000"/>
          </a:p>
          <a:p>
            <a:endParaRPr lang="zh-CN" altLang="en-US" sz="2000"/>
          </a:p>
          <a:p>
            <a:r>
              <a:rPr lang="zh-CN" altLang="en-US" sz="2000">
                <a:solidFill>
                  <a:srgbClr val="FF0000"/>
                </a:solidFill>
              </a:rPr>
              <a:t>外系统</a:t>
            </a:r>
            <a:r>
              <a:rPr lang="zh-CN" altLang="en-US" sz="2000"/>
              <a:t>是指发展的人虽然并没有参与，但却影响或受其中所发生的一切所影响的一个或多个环境。”</a:t>
            </a:r>
            <a:endParaRPr lang="zh-CN" altLang="en-US" sz="200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副标题 2"/>
          <p:cNvSpPr>
            <a:spLocks noGrp="1"/>
          </p:cNvSpPr>
          <p:nvPr>
            <p:ph type="subTitle" idx="1"/>
          </p:nvPr>
        </p:nvSpPr>
        <p:spPr>
          <a:xfrm>
            <a:off x="838200" y="1136389"/>
            <a:ext cx="9144000" cy="835074"/>
          </a:xfrm>
        </p:spPr>
        <p:txBody>
          <a:bodyPr/>
          <a:p>
            <a:r>
              <a:rPr lang="zh-CN" altLang="en-US" sz="2400">
                <a:solidFill>
                  <a:schemeClr val="accent1">
                    <a:lumMod val="50000"/>
                  </a:schemeClr>
                </a:solidFill>
              </a:rPr>
              <a:t>布朗芬布伦纳的人类发展生态学理论</a:t>
            </a:r>
            <a:endParaRPr lang="zh-CN" altLang="en-US" sz="2400">
              <a:solidFill>
                <a:schemeClr val="accent1">
                  <a:lumMod val="50000"/>
                </a:schemeClr>
              </a:solidFill>
            </a:endParaRPr>
          </a:p>
        </p:txBody>
      </p:sp>
      <p:sp>
        <p:nvSpPr>
          <p:cNvPr id="4" name="标题 4"/>
          <p:cNvSpPr>
            <a:spLocks noGrp="1"/>
          </p:cNvSpPr>
          <p:nvPr>
            <p:ph type="title"/>
          </p:nvPr>
        </p:nvSpPr>
        <p:spPr>
          <a:xfrm>
            <a:off x="1301750" y="41275"/>
            <a:ext cx="10515600" cy="1325563"/>
          </a:xfrm>
        </p:spPr>
        <p:txBody>
          <a:bodyPr vert="horz" wrap="square" lIns="91440" tIns="45720" rIns="91440" bIns="45720" anchor="ctr" anchorCtr="0"/>
          <a:p>
            <a:pPr defTabSz="914400">
              <a:buNone/>
            </a:pPr>
            <a:r>
              <a:rPr lang="zh-CN" altLang="en-US" kern="1200" dirty="0">
                <a:solidFill>
                  <a:schemeClr val="accent5">
                    <a:lumMod val="50000"/>
                  </a:schemeClr>
                </a:solidFill>
                <a:latin typeface="黑体" charset="0"/>
                <a:ea typeface="黑体" charset="0"/>
                <a:cs typeface="+mj-cs"/>
              </a:rPr>
              <a:t> </a:t>
            </a:r>
            <a:r>
              <a:rPr lang="zh-CN" altLang="en-US" kern="1200" dirty="0">
                <a:solidFill>
                  <a:schemeClr val="accent5">
                    <a:lumMod val="50000"/>
                  </a:schemeClr>
                </a:solidFill>
                <a:latin typeface="黑体" charset="0"/>
                <a:ea typeface="黑体" charset="0"/>
                <a:cs typeface="+mj-cs"/>
              </a:rPr>
              <a:t>四、 人文生态环境</a:t>
            </a:r>
            <a:r>
              <a:rPr lang="zh-CN" altLang="en-US" kern="1200" dirty="0">
                <a:solidFill>
                  <a:schemeClr val="accent5">
                    <a:lumMod val="50000"/>
                  </a:schemeClr>
                </a:solidFill>
                <a:latin typeface="黑体" charset="0"/>
                <a:ea typeface="黑体" charset="0"/>
                <a:cs typeface="+mj-cs"/>
              </a:rPr>
              <a:t>与幼儿园课程</a:t>
            </a:r>
            <a:endParaRPr lang="zh-CN" altLang="en-US" kern="1200" dirty="0">
              <a:solidFill>
                <a:schemeClr val="accent5">
                  <a:lumMod val="50000"/>
                </a:schemeClr>
              </a:solidFill>
              <a:latin typeface="黑体" charset="0"/>
              <a:ea typeface="黑体" charset="0"/>
              <a:cs typeface="+mj-cs"/>
            </a:endParaRPr>
          </a:p>
        </p:txBody>
      </p:sp>
      <p:sp>
        <p:nvSpPr>
          <p:cNvPr id="2" name="文本框 1"/>
          <p:cNvSpPr txBox="1"/>
          <p:nvPr/>
        </p:nvSpPr>
        <p:spPr>
          <a:xfrm>
            <a:off x="870585" y="1826260"/>
            <a:ext cx="10374630" cy="4092575"/>
          </a:xfrm>
          <a:prstGeom prst="rect">
            <a:avLst/>
          </a:prstGeom>
          <a:noFill/>
        </p:spPr>
        <p:txBody>
          <a:bodyPr wrap="square" rtlCol="0">
            <a:spAutoFit/>
          </a:bodyPr>
          <a:p>
            <a:r>
              <a:rPr lang="zh-CN" altLang="en-US" sz="2000"/>
              <a:t>幼儿园课程只是影响幼儿行为和发展的因素中的一个因素，而且幼儿园课程本身又受到诸多因素的影响。</a:t>
            </a:r>
            <a:endParaRPr lang="zh-CN" altLang="en-US" sz="2000"/>
          </a:p>
          <a:p>
            <a:endParaRPr lang="zh-CN" altLang="en-US" sz="2000"/>
          </a:p>
          <a:p>
            <a:r>
              <a:rPr lang="zh-CN" altLang="en-US" sz="2000"/>
              <a:t>不同结构化程度的幼儿园课程可能对幼儿行为和发展所产生的影响就不会是根本性的。</a:t>
            </a:r>
            <a:endParaRPr lang="zh-CN" altLang="en-US" sz="2000"/>
          </a:p>
          <a:p>
            <a:endParaRPr lang="zh-CN" altLang="en-US" sz="2000"/>
          </a:p>
          <a:p>
            <a:r>
              <a:rPr lang="zh-CN" altLang="en-US" sz="2000"/>
              <a:t>不存在一种最好的能适应不同社会文化背景中的所有儿童的教育方案，而各种不同教育方案能很好地适合不同社会文化背景中的儿童。</a:t>
            </a:r>
            <a:endParaRPr lang="zh-CN" altLang="en-US" sz="2000"/>
          </a:p>
          <a:p>
            <a:endParaRPr lang="zh-CN" altLang="en-US" sz="2000"/>
          </a:p>
          <a:p>
            <a:r>
              <a:rPr lang="zh-CN" altLang="en-US" sz="2000"/>
              <a:t>幼儿园课程的价值取向在很大的程度上取决于社会文化，这是因为包括幼儿园课程在内的“各级生态系统所包含的情景类型，各情景内部所存在的活动、角色和人际关系，各情景之间联系的性质和范围，</a:t>
            </a:r>
            <a:endParaRPr lang="zh-CN" altLang="en-US" sz="2000"/>
          </a:p>
          <a:p>
            <a:endParaRPr lang="zh-CN" altLang="en-US" sz="2000"/>
          </a:p>
          <a:p>
            <a:r>
              <a:rPr lang="zh-CN" altLang="en-US" sz="2000"/>
              <a:t>脱离社会文化去探讨幼儿园课程是没有意义的。</a:t>
            </a:r>
            <a:endParaRPr lang="zh-CN" altLang="en-US" sz="200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4"/>
          <p:cNvSpPr>
            <a:spLocks noGrp="1"/>
          </p:cNvSpPr>
          <p:nvPr>
            <p:ph type="title"/>
          </p:nvPr>
        </p:nvSpPr>
        <p:spPr>
          <a:xfrm>
            <a:off x="1301750" y="41275"/>
            <a:ext cx="10515600" cy="1325563"/>
          </a:xfrm>
        </p:spPr>
        <p:txBody>
          <a:bodyPr vert="horz" wrap="square" lIns="91440" tIns="45720" rIns="91440" bIns="45720" anchor="ctr" anchorCtr="0"/>
          <a:p>
            <a:pPr defTabSz="914400">
              <a:buNone/>
            </a:pPr>
            <a:r>
              <a:rPr lang="zh-CN" altLang="en-US" kern="1200" dirty="0">
                <a:solidFill>
                  <a:schemeClr val="accent5">
                    <a:lumMod val="50000"/>
                  </a:schemeClr>
                </a:solidFill>
                <a:latin typeface="黑体" charset="0"/>
                <a:ea typeface="黑体" charset="0"/>
                <a:cs typeface="+mj-cs"/>
              </a:rPr>
              <a:t>  五、 社会变迁与幼儿园课程</a:t>
            </a:r>
            <a:endParaRPr lang="zh-CN" altLang="en-US" kern="1200" dirty="0">
              <a:solidFill>
                <a:schemeClr val="accent5">
                  <a:lumMod val="50000"/>
                </a:schemeClr>
              </a:solidFill>
              <a:latin typeface="黑体" charset="0"/>
              <a:ea typeface="黑体" charset="0"/>
              <a:cs typeface="+mj-cs"/>
            </a:endParaRPr>
          </a:p>
        </p:txBody>
      </p:sp>
      <p:sp>
        <p:nvSpPr>
          <p:cNvPr id="6" name="副标题 5"/>
          <p:cNvSpPr/>
          <p:nvPr>
            <p:ph type="subTitle" idx="1"/>
          </p:nvPr>
        </p:nvSpPr>
        <p:spPr>
          <a:xfrm>
            <a:off x="889000" y="1586865"/>
            <a:ext cx="10551795" cy="4313555"/>
          </a:xfrm>
        </p:spPr>
        <p:txBody>
          <a:bodyPr/>
          <a:p>
            <a:pPr indent="457200" algn="l" fontAlgn="auto"/>
            <a:r>
              <a:rPr lang="zh-CN" altLang="en-US" sz="2400"/>
              <a:t> 社会变迁，指的是社会生活方式或社会关系体系的改变，包括自然环境与人口的变迁、经济发展状况和科学技术的进步、社会群体和社会制度的变化、社会价值和生活方式的变化等。</a:t>
            </a:r>
            <a:endParaRPr lang="zh-CN" altLang="en-US" sz="2400"/>
          </a:p>
          <a:p>
            <a:pPr indent="457200" algn="l" fontAlgn="auto"/>
            <a:endParaRPr lang="zh-CN" altLang="en-US" sz="2400"/>
          </a:p>
          <a:p>
            <a:pPr indent="457200" algn="l" fontAlgn="auto"/>
            <a:r>
              <a:rPr lang="zh-CN" altLang="en-US" sz="2400"/>
              <a:t>课程设计和编制者要为明天而规划今天的课程，尽量减少教育落后于社会发展和变迁所带来的弊端。</a:t>
            </a:r>
            <a:endParaRPr lang="zh-CN" altLang="en-US" sz="2400"/>
          </a:p>
          <a:p>
            <a:pPr indent="457200" algn="l" fontAlgn="auto"/>
            <a:endParaRPr lang="zh-CN" altLang="en-US" sz="2400"/>
          </a:p>
          <a:p>
            <a:pPr indent="457200" algn="l" fontAlgn="auto"/>
            <a:r>
              <a:rPr lang="zh-CN" altLang="en-US" sz="2400"/>
              <a:t>课程设计和编制者要面对来自多样性的挑战，要发展多样的幼儿园课程以满足不同幼儿的不同需要</a:t>
            </a:r>
            <a:endParaRPr lang="zh-CN" altLang="en-US" sz="2400"/>
          </a:p>
          <a:p>
            <a:pPr algn="l"/>
            <a:endParaRPr lang="zh-CN" altLang="en-US" sz="24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85495" y="1067753"/>
            <a:ext cx="10044113" cy="1630045"/>
          </a:xfrm>
          <a:prstGeom prst="rect">
            <a:avLst/>
          </a:prstGeom>
          <a:noFill/>
        </p:spPr>
        <p:txBody>
          <a:bodyPr wrap="square" rtlCol="0">
            <a:spAutoFit/>
          </a:bodyPr>
          <a:p>
            <a:pPr marR="0" defTabSz="914400" eaLnBrk="1" fontAlgn="auto" hangingPunct="1">
              <a:spcBef>
                <a:spcPts val="0"/>
              </a:spcBef>
              <a:spcAft>
                <a:spcPts val="0"/>
              </a:spcAft>
              <a:buClrTx/>
              <a:buSzTx/>
              <a:buFontTx/>
              <a:buNone/>
              <a:defRPr/>
            </a:pPr>
            <a:r>
              <a:rPr kumimoji="0" lang="zh-CN" altLang="en-US" sz="3200" kern="1200" cap="none" spc="0" normalizeH="0" baseline="0" noProof="0" dirty="0">
                <a:solidFill>
                  <a:schemeClr val="accent1">
                    <a:lumMod val="50000"/>
                  </a:schemeClr>
                </a:solidFill>
                <a:latin typeface="微软雅黑" pitchFamily="34" charset="-122"/>
                <a:ea typeface="微软雅黑" pitchFamily="34" charset="-122"/>
                <a:cs typeface="+mn-cs"/>
              </a:rPr>
              <a:t>（一）认知心理学与幼儿园课程</a:t>
            </a:r>
            <a:endParaRPr kumimoji="0" lang="en-US" altLang="zh-CN" sz="3200" kern="1200" cap="none" spc="0" normalizeH="0" baseline="0" noProof="0" dirty="0">
              <a:solidFill>
                <a:schemeClr val="accent1">
                  <a:lumMod val="50000"/>
                </a:schemeClr>
              </a:solidFill>
              <a:latin typeface="微软雅黑" pitchFamily="34" charset="-122"/>
              <a:ea typeface="微软雅黑" pitchFamily="34" charset="-122"/>
              <a:cs typeface="+mn-cs"/>
            </a:endParaRPr>
          </a:p>
          <a:p>
            <a:pPr marR="0" defTabSz="914400" eaLnBrk="1" fontAlgn="auto" hangingPunct="1">
              <a:spcBef>
                <a:spcPts val="0"/>
              </a:spcBef>
              <a:spcAft>
                <a:spcPts val="0"/>
              </a:spcAft>
              <a:buClrTx/>
              <a:buSzTx/>
              <a:buFontTx/>
              <a:buNone/>
              <a:defRPr/>
            </a:pPr>
            <a:endParaRPr kumimoji="0" lang="en-US" altLang="zh-CN" sz="800" kern="1200" cap="none" spc="0" normalizeH="0" baseline="0" noProof="0" dirty="0">
              <a:solidFill>
                <a:schemeClr val="tx2">
                  <a:lumMod val="50000"/>
                </a:schemeClr>
              </a:solidFill>
              <a:latin typeface="微软雅黑" pitchFamily="34" charset="-122"/>
              <a:ea typeface="微软雅黑" pitchFamily="34" charset="-122"/>
              <a:cs typeface="+mn-cs"/>
            </a:endParaRPr>
          </a:p>
          <a:p>
            <a:pPr marR="0" defTabSz="914400" eaLnBrk="1" fontAlgn="auto" hangingPunct="1">
              <a:lnSpc>
                <a:spcPts val="3600"/>
              </a:lnSpc>
              <a:spcBef>
                <a:spcPts val="0"/>
              </a:spcBef>
              <a:spcAft>
                <a:spcPts val="0"/>
              </a:spcAft>
              <a:buClrTx/>
              <a:buSzTx/>
              <a:buFontTx/>
              <a:buNone/>
              <a:defRPr/>
            </a:pPr>
            <a:r>
              <a:rPr kumimoji="0" lang="en-US" altLang="zh-CN" sz="2200" kern="1200" cap="none" spc="0" normalizeH="0" baseline="0" noProof="0" dirty="0">
                <a:solidFill>
                  <a:schemeClr val="tx2">
                    <a:lumMod val="50000"/>
                  </a:schemeClr>
                </a:solidFill>
                <a:latin typeface="微软雅黑" pitchFamily="34" charset="-122"/>
                <a:ea typeface="微软雅黑" pitchFamily="34" charset="-122"/>
                <a:cs typeface="+mn-cs"/>
              </a:rPr>
              <a:t>1.</a:t>
            </a:r>
            <a:r>
              <a:rPr kumimoji="0" lang="zh-CN" altLang="en-US" sz="2200" kern="1200" cap="none" spc="0" normalizeH="0" baseline="0" noProof="0" dirty="0">
                <a:solidFill>
                  <a:schemeClr val="tx2">
                    <a:lumMod val="50000"/>
                  </a:schemeClr>
                </a:solidFill>
                <a:latin typeface="微软雅黑" pitchFamily="34" charset="-122"/>
                <a:ea typeface="微软雅黑" pitchFamily="34" charset="-122"/>
                <a:cs typeface="+mn-cs"/>
              </a:rPr>
              <a:t>皮亚杰理论与幼儿园课程</a:t>
            </a:r>
            <a:endParaRPr kumimoji="0" lang="zh-CN" altLang="en-US" sz="2200" kern="1200" cap="none" spc="0" normalizeH="0" baseline="0" noProof="0" dirty="0">
              <a:solidFill>
                <a:schemeClr val="tx2">
                  <a:lumMod val="50000"/>
                </a:schemeClr>
              </a:solidFill>
              <a:latin typeface="微软雅黑" pitchFamily="34" charset="-122"/>
              <a:ea typeface="微软雅黑" pitchFamily="34" charset="-122"/>
              <a:cs typeface="+mn-cs"/>
            </a:endParaRPr>
          </a:p>
          <a:p>
            <a:pPr marL="457200" marR="0" indent="-457200" defTabSz="914400" eaLnBrk="1" fontAlgn="auto" hangingPunct="1">
              <a:lnSpc>
                <a:spcPts val="3600"/>
              </a:lnSpc>
              <a:spcBef>
                <a:spcPts val="0"/>
              </a:spcBef>
              <a:spcAft>
                <a:spcPts val="0"/>
              </a:spcAft>
              <a:buClrTx/>
              <a:buSzTx/>
              <a:buFontTx/>
              <a:buAutoNum type="arabicParenBoth"/>
              <a:defRPr/>
            </a:pPr>
            <a:r>
              <a:rPr kumimoji="0" lang="zh-CN" altLang="en-US" sz="2200" kern="1200" cap="none" spc="0" normalizeH="0" baseline="0" noProof="0" dirty="0">
                <a:solidFill>
                  <a:schemeClr val="bg2">
                    <a:lumMod val="25000"/>
                  </a:schemeClr>
                </a:solidFill>
                <a:latin typeface="微软雅黑" pitchFamily="34" charset="-122"/>
                <a:ea typeface="微软雅黑" pitchFamily="34" charset="-122"/>
                <a:cs typeface="+mn-cs"/>
              </a:rPr>
              <a:t>皮亚杰知识建构理论概述</a:t>
            </a:r>
            <a:endParaRPr kumimoji="0" lang="en-US" altLang="zh-CN" sz="2200" kern="1200" cap="none" spc="0" normalizeH="0" baseline="0" noProof="0" dirty="0">
              <a:solidFill>
                <a:schemeClr val="bg2">
                  <a:lumMod val="25000"/>
                </a:schemeClr>
              </a:solidFill>
              <a:latin typeface="微软雅黑" pitchFamily="34" charset="-122"/>
              <a:ea typeface="微软雅黑" pitchFamily="34" charset="-122"/>
              <a:cs typeface="+mn-cs"/>
            </a:endParaRPr>
          </a:p>
        </p:txBody>
      </p:sp>
      <p:sp>
        <p:nvSpPr>
          <p:cNvPr id="10242" name="标题 1"/>
          <p:cNvSpPr>
            <a:spLocks noGrp="1"/>
          </p:cNvSpPr>
          <p:nvPr>
            <p:ph type="title"/>
          </p:nvPr>
        </p:nvSpPr>
        <p:spPr>
          <a:xfrm>
            <a:off x="440690" y="41275"/>
            <a:ext cx="10515600" cy="1325563"/>
          </a:xfrm>
        </p:spPr>
        <p:txBody>
          <a:bodyPr vert="horz" wrap="square" lIns="91440" tIns="45720" rIns="91440" bIns="45720" anchor="ctr" anchorCtr="0"/>
          <a:p>
            <a:pPr defTabSz="914400">
              <a:buNone/>
            </a:pPr>
            <a:r>
              <a:rPr lang="zh-CN" altLang="en-US" sz="3600" kern="1200" dirty="0">
                <a:solidFill>
                  <a:schemeClr val="accent1">
                    <a:lumMod val="50000"/>
                  </a:schemeClr>
                </a:solidFill>
                <a:latin typeface="黑体" charset="0"/>
                <a:ea typeface="黑体" charset="0"/>
                <a:cs typeface="黑体" charset="0"/>
              </a:rPr>
              <a:t>一、 心理学流派与幼儿园课程</a:t>
            </a:r>
            <a:endParaRPr lang="zh-CN" altLang="en-US" sz="3600" kern="1200" dirty="0">
              <a:solidFill>
                <a:schemeClr val="accent1">
                  <a:lumMod val="50000"/>
                </a:schemeClr>
              </a:solidFill>
              <a:latin typeface="黑体" charset="0"/>
              <a:ea typeface="黑体" charset="0"/>
              <a:cs typeface="黑体" charset="0"/>
            </a:endParaRPr>
          </a:p>
        </p:txBody>
      </p:sp>
      <p:sp>
        <p:nvSpPr>
          <p:cNvPr id="5" name="圆角矩形 4"/>
          <p:cNvSpPr/>
          <p:nvPr/>
        </p:nvSpPr>
        <p:spPr>
          <a:xfrm>
            <a:off x="227965" y="3282315"/>
            <a:ext cx="2186305" cy="3160395"/>
          </a:xfrm>
          <a:prstGeom prst="roundRect">
            <a:avLst/>
          </a:prstGeom>
        </p:spPr>
        <p:style>
          <a:lnRef idx="2">
            <a:schemeClr val="accent5"/>
          </a:lnRef>
          <a:fillRef idx="1">
            <a:schemeClr val="lt1"/>
          </a:fillRef>
          <a:effectRef idx="0">
            <a:schemeClr val="accent5"/>
          </a:effectRef>
          <a:fontRef idx="minor">
            <a:schemeClr val="dk1"/>
          </a:fontRef>
        </p:style>
        <p:txBody>
          <a:bodyPr rtlCol="0" anchor="ctr"/>
          <a:p>
            <a:pPr indent="457200" algn="l"/>
            <a:r>
              <a:rPr lang="en-US" altLang="zh-CN" sz="2000" noProof="0" dirty="0">
                <a:solidFill>
                  <a:schemeClr val="bg2">
                    <a:lumMod val="25000"/>
                  </a:schemeClr>
                </a:solidFill>
                <a:latin typeface="微软雅黑" pitchFamily="34" charset="-122"/>
                <a:ea typeface="微软雅黑" pitchFamily="34" charset="-122"/>
                <a:sym typeface="+mn-ea"/>
              </a:rPr>
              <a:t>1.</a:t>
            </a:r>
            <a:r>
              <a:rPr lang="zh-CN" altLang="en-US" sz="2000" noProof="0" dirty="0">
                <a:solidFill>
                  <a:schemeClr val="bg2">
                    <a:lumMod val="25000"/>
                  </a:schemeClr>
                </a:solidFill>
                <a:latin typeface="微软雅黑" pitchFamily="34" charset="-122"/>
                <a:ea typeface="微软雅黑" pitchFamily="34" charset="-122"/>
                <a:sym typeface="+mn-ea"/>
              </a:rPr>
              <a:t>处于同一年龄阶段的儿童往往在不同领域中获得形式上相似的理解这一现象，因为这些理解都需要使用同样的基本逻辑结构；</a:t>
            </a:r>
            <a:endParaRPr kumimoji="0" lang="en-US" altLang="zh-CN" sz="2000" kern="1200" cap="none" spc="0" normalizeH="0" baseline="0" noProof="0" dirty="0">
              <a:solidFill>
                <a:schemeClr val="bg2">
                  <a:lumMod val="25000"/>
                </a:schemeClr>
              </a:solidFill>
              <a:latin typeface="微软雅黑" pitchFamily="34" charset="-122"/>
              <a:ea typeface="微软雅黑" pitchFamily="34" charset="-122"/>
              <a:cs typeface="+mn-cs"/>
            </a:endParaRPr>
          </a:p>
        </p:txBody>
      </p:sp>
      <p:sp>
        <p:nvSpPr>
          <p:cNvPr id="6" name="圆角矩形 5"/>
          <p:cNvSpPr/>
          <p:nvPr/>
        </p:nvSpPr>
        <p:spPr>
          <a:xfrm>
            <a:off x="2560320" y="3286125"/>
            <a:ext cx="2186305" cy="3160395"/>
          </a:xfrm>
          <a:prstGeom prst="roundRect">
            <a:avLst/>
          </a:prstGeom>
        </p:spPr>
        <p:style>
          <a:lnRef idx="2">
            <a:schemeClr val="accent5"/>
          </a:lnRef>
          <a:fillRef idx="1">
            <a:schemeClr val="lt1"/>
          </a:fillRef>
          <a:effectRef idx="0">
            <a:schemeClr val="accent5"/>
          </a:effectRef>
          <a:fontRef idx="minor">
            <a:schemeClr val="dk1"/>
          </a:fontRef>
        </p:style>
        <p:txBody>
          <a:bodyPr rtlCol="0" anchor="ctr"/>
          <a:p>
            <a:pPr indent="457200" algn="l"/>
            <a:r>
              <a:rPr lang="en-US" altLang="zh-CN" sz="2000" noProof="0" dirty="0">
                <a:solidFill>
                  <a:schemeClr val="bg2">
                    <a:lumMod val="25000"/>
                  </a:schemeClr>
                </a:solidFill>
                <a:latin typeface="微软雅黑" pitchFamily="34" charset="-122"/>
                <a:ea typeface="微软雅黑" pitchFamily="34" charset="-122"/>
                <a:sym typeface="+mn-ea"/>
              </a:rPr>
              <a:t>2.</a:t>
            </a:r>
            <a:r>
              <a:rPr lang="zh-CN" altLang="en-US" sz="2000" noProof="0" dirty="0">
                <a:solidFill>
                  <a:schemeClr val="bg2">
                    <a:lumMod val="25000"/>
                  </a:schemeClr>
                </a:solidFill>
                <a:latin typeface="微软雅黑" pitchFamily="34" charset="-122"/>
                <a:ea typeface="微软雅黑" pitchFamily="34" charset="-122"/>
                <a:sym typeface="+mn-ea"/>
              </a:rPr>
              <a:t>智慧发展的确定顺序具有普遍性，较高层次的逻辑结构是通过较低层次的结构组合而成的，因此它遵循着某种逻辑顺序；</a:t>
            </a:r>
            <a:endParaRPr kumimoji="0" lang="en-US" altLang="zh-CN" sz="2000" kern="1200" cap="none" spc="0" normalizeH="0" baseline="0" noProof="0" dirty="0">
              <a:solidFill>
                <a:schemeClr val="bg2">
                  <a:lumMod val="25000"/>
                </a:schemeClr>
              </a:solidFill>
              <a:latin typeface="微软雅黑" pitchFamily="34" charset="-122"/>
              <a:ea typeface="微软雅黑" pitchFamily="34" charset="-122"/>
              <a:cs typeface="+mn-cs"/>
            </a:endParaRPr>
          </a:p>
        </p:txBody>
      </p:sp>
      <p:sp>
        <p:nvSpPr>
          <p:cNvPr id="7" name="圆角矩形 6"/>
          <p:cNvSpPr/>
          <p:nvPr/>
        </p:nvSpPr>
        <p:spPr>
          <a:xfrm>
            <a:off x="4875530" y="3276600"/>
            <a:ext cx="2211705" cy="3209925"/>
          </a:xfrm>
          <a:prstGeom prst="roundRect">
            <a:avLst/>
          </a:prstGeom>
        </p:spPr>
        <p:style>
          <a:lnRef idx="2">
            <a:schemeClr val="accent5"/>
          </a:lnRef>
          <a:fillRef idx="1">
            <a:schemeClr val="lt1"/>
          </a:fillRef>
          <a:effectRef idx="0">
            <a:schemeClr val="accent5"/>
          </a:effectRef>
          <a:fontRef idx="minor">
            <a:schemeClr val="dk1"/>
          </a:fontRef>
        </p:style>
        <p:txBody>
          <a:bodyPr rtlCol="0" anchor="ctr"/>
          <a:p>
            <a:pPr indent="457200" algn="l"/>
            <a:r>
              <a:rPr lang="en-US" altLang="zh-CN" sz="1900" noProof="0" dirty="0">
                <a:solidFill>
                  <a:schemeClr val="bg2">
                    <a:lumMod val="25000"/>
                  </a:schemeClr>
                </a:solidFill>
                <a:latin typeface="微软雅黑" pitchFamily="34" charset="-122"/>
                <a:ea typeface="微软雅黑" pitchFamily="34" charset="-122"/>
                <a:sym typeface="+mn-ea"/>
              </a:rPr>
              <a:t>3.</a:t>
            </a:r>
            <a:r>
              <a:rPr lang="zh-CN" altLang="en-US" sz="1900" noProof="0" dirty="0">
                <a:solidFill>
                  <a:schemeClr val="bg2">
                    <a:lumMod val="25000"/>
                  </a:schemeClr>
                </a:solidFill>
                <a:latin typeface="微软雅黑" pitchFamily="34" charset="-122"/>
                <a:ea typeface="微软雅黑" pitchFamily="34" charset="-122"/>
                <a:sym typeface="+mn-ea"/>
              </a:rPr>
              <a:t>儿童尚未表现出来的某种理解力，只有当一定的逻辑结构水平建构完成之后，他们才能获得这些理解，而这种逻辑结构的建构需要花费较长的时间；</a:t>
            </a:r>
            <a:endParaRPr lang="zh-CN" altLang="en-US" sz="1900" noProof="0" dirty="0">
              <a:solidFill>
                <a:schemeClr val="bg2">
                  <a:lumMod val="25000"/>
                </a:schemeClr>
              </a:solidFill>
              <a:latin typeface="微软雅黑" pitchFamily="34" charset="-122"/>
              <a:ea typeface="微软雅黑" pitchFamily="34" charset="-122"/>
              <a:sym typeface="+mn-ea"/>
            </a:endParaRPr>
          </a:p>
        </p:txBody>
      </p:sp>
      <p:sp>
        <p:nvSpPr>
          <p:cNvPr id="8" name="圆角矩形 7"/>
          <p:cNvSpPr/>
          <p:nvPr/>
        </p:nvSpPr>
        <p:spPr>
          <a:xfrm>
            <a:off x="7223125" y="3255645"/>
            <a:ext cx="2510155" cy="3272155"/>
          </a:xfrm>
          <a:prstGeom prst="roundRect">
            <a:avLst/>
          </a:prstGeom>
        </p:spPr>
        <p:style>
          <a:lnRef idx="2">
            <a:schemeClr val="accent5"/>
          </a:lnRef>
          <a:fillRef idx="1">
            <a:schemeClr val="lt1"/>
          </a:fillRef>
          <a:effectRef idx="0">
            <a:schemeClr val="accent5"/>
          </a:effectRef>
          <a:fontRef idx="minor">
            <a:schemeClr val="dk1"/>
          </a:fontRef>
        </p:style>
        <p:txBody>
          <a:bodyPr rtlCol="0" anchor="ctr"/>
          <a:p>
            <a:pPr indent="457200" algn="ctr"/>
            <a:r>
              <a:rPr lang="en-US" altLang="zh-CN" sz="1800" noProof="0" dirty="0">
                <a:solidFill>
                  <a:schemeClr val="bg2">
                    <a:lumMod val="25000"/>
                  </a:schemeClr>
                </a:solidFill>
                <a:latin typeface="微软雅黑" pitchFamily="34" charset="-122"/>
                <a:ea typeface="微软雅黑" pitchFamily="34" charset="-122"/>
                <a:sym typeface="+mn-ea"/>
              </a:rPr>
              <a:t>4.</a:t>
            </a:r>
            <a:r>
              <a:rPr lang="zh-CN" altLang="en-US" sz="1800" noProof="0" dirty="0">
                <a:solidFill>
                  <a:schemeClr val="bg2">
                    <a:lumMod val="25000"/>
                  </a:schemeClr>
                </a:solidFill>
                <a:latin typeface="微软雅黑" pitchFamily="34" charset="-122"/>
                <a:ea typeface="微软雅黑" pitchFamily="34" charset="-122"/>
                <a:sym typeface="+mn-ea"/>
              </a:rPr>
              <a:t>婴儿最早的动作学习与以后出现的比较复杂的学习形式间存有平行现象这一事实，尽管作为学习基础的逻辑结构的形式有变化，但基本过程</a:t>
            </a:r>
            <a:r>
              <a:rPr lang="en-US" altLang="zh-CN" sz="1800" noProof="0" dirty="0">
                <a:solidFill>
                  <a:schemeClr val="bg2">
                    <a:lumMod val="25000"/>
                  </a:schemeClr>
                </a:solidFill>
                <a:latin typeface="微软雅黑" pitchFamily="34" charset="-122"/>
                <a:ea typeface="微软雅黑" pitchFamily="34" charset="-122"/>
                <a:sym typeface="+mn-ea"/>
              </a:rPr>
              <a:t>——</a:t>
            </a:r>
            <a:r>
              <a:rPr lang="zh-CN" altLang="en-US" sz="1800" noProof="0" dirty="0">
                <a:solidFill>
                  <a:schemeClr val="bg2">
                    <a:lumMod val="25000"/>
                  </a:schemeClr>
                </a:solidFill>
                <a:latin typeface="微软雅黑" pitchFamily="34" charset="-122"/>
                <a:ea typeface="微软雅黑" pitchFamily="34" charset="-122"/>
                <a:sym typeface="+mn-ea"/>
              </a:rPr>
              <a:t>对认知不平衡作出反应的图式分化与协调</a:t>
            </a:r>
            <a:r>
              <a:rPr lang="en-US" altLang="zh-CN" sz="1800" noProof="0" dirty="0">
                <a:solidFill>
                  <a:schemeClr val="bg2">
                    <a:lumMod val="25000"/>
                  </a:schemeClr>
                </a:solidFill>
                <a:latin typeface="微软雅黑" pitchFamily="34" charset="-122"/>
                <a:ea typeface="微软雅黑" pitchFamily="34" charset="-122"/>
                <a:sym typeface="+mn-ea"/>
              </a:rPr>
              <a:t>——</a:t>
            </a:r>
            <a:r>
              <a:rPr lang="zh-CN" altLang="en-US" sz="1800" noProof="0" dirty="0">
                <a:solidFill>
                  <a:schemeClr val="bg2">
                    <a:lumMod val="25000"/>
                  </a:schemeClr>
                </a:solidFill>
                <a:latin typeface="微软雅黑" pitchFamily="34" charset="-122"/>
                <a:ea typeface="微软雅黑" pitchFamily="34" charset="-122"/>
                <a:sym typeface="+mn-ea"/>
              </a:rPr>
              <a:t>在功能上依然保持不变；</a:t>
            </a:r>
            <a:endParaRPr lang="zh-CN" altLang="en-US" sz="1800" noProof="0" dirty="0">
              <a:solidFill>
                <a:schemeClr val="bg2">
                  <a:lumMod val="25000"/>
                </a:schemeClr>
              </a:solidFill>
              <a:latin typeface="微软雅黑" pitchFamily="34" charset="-122"/>
              <a:ea typeface="微软雅黑" pitchFamily="34" charset="-122"/>
              <a:sym typeface="+mn-ea"/>
            </a:endParaRPr>
          </a:p>
        </p:txBody>
      </p:sp>
      <p:sp>
        <p:nvSpPr>
          <p:cNvPr id="9" name="圆角矩形 8"/>
          <p:cNvSpPr/>
          <p:nvPr/>
        </p:nvSpPr>
        <p:spPr>
          <a:xfrm>
            <a:off x="9845040" y="3242945"/>
            <a:ext cx="2186305" cy="3160395"/>
          </a:xfrm>
          <a:prstGeom prst="roundRect">
            <a:avLst/>
          </a:prstGeom>
        </p:spPr>
        <p:style>
          <a:lnRef idx="2">
            <a:schemeClr val="accent5"/>
          </a:lnRef>
          <a:fillRef idx="1">
            <a:schemeClr val="lt1"/>
          </a:fillRef>
          <a:effectRef idx="0">
            <a:schemeClr val="accent5"/>
          </a:effectRef>
          <a:fontRef idx="minor">
            <a:schemeClr val="dk1"/>
          </a:fontRef>
        </p:style>
        <p:txBody>
          <a:bodyPr rtlCol="0" anchor="ctr"/>
          <a:p>
            <a:pPr indent="457200" algn="l"/>
            <a:r>
              <a:rPr lang="en-US" altLang="zh-CN" noProof="0" dirty="0">
                <a:solidFill>
                  <a:schemeClr val="bg2">
                    <a:lumMod val="25000"/>
                  </a:schemeClr>
                </a:solidFill>
                <a:latin typeface="微软雅黑" pitchFamily="34" charset="-122"/>
                <a:ea typeface="微软雅黑" pitchFamily="34" charset="-122"/>
                <a:sym typeface="+mn-ea"/>
              </a:rPr>
              <a:t>5.</a:t>
            </a:r>
            <a:r>
              <a:rPr lang="zh-CN" altLang="en-US" noProof="0" dirty="0">
                <a:solidFill>
                  <a:schemeClr val="bg2">
                    <a:lumMod val="25000"/>
                  </a:schemeClr>
                </a:solidFill>
                <a:latin typeface="微软雅黑" pitchFamily="34" charset="-122"/>
                <a:ea typeface="微软雅黑" pitchFamily="34" charset="-122"/>
                <a:sym typeface="+mn-ea"/>
              </a:rPr>
              <a:t>最后，儿童在能得益于某种经验之前必须获得一定的准备，可解释为</a:t>
            </a:r>
            <a:r>
              <a:rPr lang="en-US" altLang="zh-CN" noProof="0" dirty="0">
                <a:solidFill>
                  <a:schemeClr val="bg2">
                    <a:lumMod val="25000"/>
                  </a:schemeClr>
                </a:solidFill>
                <a:latin typeface="微软雅黑" pitchFamily="34" charset="-122"/>
                <a:ea typeface="微软雅黑" pitchFamily="34" charset="-122"/>
                <a:sym typeface="+mn-ea"/>
              </a:rPr>
              <a:t>:</a:t>
            </a:r>
            <a:r>
              <a:rPr lang="zh-CN" altLang="en-US" noProof="0" dirty="0">
                <a:solidFill>
                  <a:schemeClr val="bg2">
                    <a:lumMod val="25000"/>
                  </a:schemeClr>
                </a:solidFill>
                <a:latin typeface="微软雅黑" pitchFamily="34" charset="-122"/>
                <a:ea typeface="微软雅黑" pitchFamily="34" charset="-122"/>
                <a:sym typeface="+mn-ea"/>
              </a:rPr>
              <a:t>在儿童尚未获得适当的逻辑结构之前，不可能得益于某种经验，因为他们尚无同化它的内部机。</a:t>
            </a:r>
            <a:endParaRPr lang="zh-CN" altLang="en-US"/>
          </a:p>
        </p:txBody>
      </p:sp>
      <p:sp>
        <p:nvSpPr>
          <p:cNvPr id="10" name="文本框 9"/>
          <p:cNvSpPr txBox="1"/>
          <p:nvPr/>
        </p:nvSpPr>
        <p:spPr>
          <a:xfrm>
            <a:off x="989965" y="2634615"/>
            <a:ext cx="8743950" cy="460375"/>
          </a:xfrm>
          <a:prstGeom prst="rect">
            <a:avLst/>
          </a:prstGeom>
          <a:noFill/>
        </p:spPr>
        <p:txBody>
          <a:bodyPr wrap="square" rtlCol="0">
            <a:spAutoFit/>
          </a:bodyPr>
          <a:p>
            <a:r>
              <a:rPr lang="zh-CN" altLang="en-US" sz="2400" noProof="0" dirty="0">
                <a:solidFill>
                  <a:schemeClr val="accent1">
                    <a:lumMod val="50000"/>
                  </a:schemeClr>
                </a:solidFill>
                <a:latin typeface="微软雅黑" pitchFamily="34" charset="-122"/>
                <a:ea typeface="微软雅黑" pitchFamily="34" charset="-122"/>
                <a:sym typeface="+mn-ea"/>
              </a:rPr>
              <a:t>新皮亚杰主义者凯斯将皮亚杰理论的核心思想归纳为五个方面</a:t>
            </a:r>
            <a:r>
              <a:rPr lang="en-US" altLang="zh-CN" sz="2400" noProof="0" dirty="0">
                <a:solidFill>
                  <a:schemeClr val="accent1">
                    <a:lumMod val="50000"/>
                  </a:schemeClr>
                </a:solidFill>
                <a:latin typeface="微软雅黑" pitchFamily="34" charset="-122"/>
                <a:ea typeface="微软雅黑" pitchFamily="34" charset="-122"/>
                <a:sym typeface="+mn-ea"/>
              </a:rPr>
              <a:t>:</a:t>
            </a:r>
            <a:endParaRPr kumimoji="0" lang="en-US" altLang="zh-CN" sz="2400" kern="1200" cap="none" spc="0" normalizeH="0" baseline="0" noProof="0" dirty="0">
              <a:solidFill>
                <a:schemeClr val="accent1">
                  <a:lumMod val="50000"/>
                </a:schemeClr>
              </a:solidFill>
              <a:latin typeface="微软雅黑" pitchFamily="34" charset="-122"/>
              <a:ea typeface="微软雅黑" pitchFamily="34" charset="-122"/>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标题 1"/>
          <p:cNvSpPr>
            <a:spLocks noGrp="1"/>
          </p:cNvSpPr>
          <p:nvPr/>
        </p:nvSpPr>
        <p:spPr>
          <a:xfrm>
            <a:off x="440690" y="41275"/>
            <a:ext cx="10515600" cy="1325563"/>
          </a:xfrm>
          <a:prstGeom prst="rect">
            <a:avLst/>
          </a:prstGeom>
          <a:noFill/>
          <a:ln w="9525">
            <a:noFill/>
          </a:ln>
        </p:spPr>
        <p:txBody>
          <a:bodyPr vert="horz" wrap="square" lIns="91440" tIns="45720" rIns="91440" bIns="45720" anchor="ctr" anchorCtr="0">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defTabSz="914400">
              <a:buNone/>
            </a:pPr>
            <a:r>
              <a:rPr lang="zh-CN" altLang="en-US" sz="3600" kern="1200" dirty="0">
                <a:solidFill>
                  <a:schemeClr val="accent1">
                    <a:lumMod val="50000"/>
                  </a:schemeClr>
                </a:solidFill>
                <a:latin typeface="黑体" charset="0"/>
                <a:ea typeface="黑体" charset="0"/>
                <a:cs typeface="黑体" charset="0"/>
              </a:rPr>
              <a:t>一、 心理学流派与幼儿园课程</a:t>
            </a:r>
            <a:endParaRPr lang="zh-CN" altLang="en-US" sz="3600" kern="1200" dirty="0">
              <a:solidFill>
                <a:schemeClr val="accent1">
                  <a:lumMod val="50000"/>
                </a:schemeClr>
              </a:solidFill>
              <a:latin typeface="黑体" charset="0"/>
              <a:ea typeface="黑体" charset="0"/>
              <a:cs typeface="黑体" charset="0"/>
            </a:endParaRPr>
          </a:p>
        </p:txBody>
      </p:sp>
      <p:sp>
        <p:nvSpPr>
          <p:cNvPr id="18" name="文本框 17"/>
          <p:cNvSpPr txBox="1"/>
          <p:nvPr/>
        </p:nvSpPr>
        <p:spPr>
          <a:xfrm>
            <a:off x="715645" y="1198245"/>
            <a:ext cx="10603230" cy="953135"/>
          </a:xfrm>
          <a:prstGeom prst="rect">
            <a:avLst/>
          </a:prstGeom>
          <a:noFill/>
        </p:spPr>
        <p:txBody>
          <a:bodyPr wrap="square" rtlCol="0">
            <a:spAutoFit/>
          </a:bodyPr>
          <a:p>
            <a:pPr indent="457200"/>
            <a:r>
              <a:rPr lang="zh-CN" altLang="en-US" sz="2800"/>
              <a:t>在儿童认知发展的过程中，</a:t>
            </a:r>
            <a:r>
              <a:rPr lang="zh-CN" altLang="en-US" sz="2800">
                <a:solidFill>
                  <a:schemeClr val="accent1">
                    <a:lumMod val="50000"/>
                  </a:schemeClr>
                </a:solidFill>
              </a:rPr>
              <a:t>物理知识</a:t>
            </a:r>
            <a:r>
              <a:rPr lang="zh-CN" altLang="en-US" sz="2800">
                <a:solidFill>
                  <a:schemeClr val="tx1"/>
                </a:solidFill>
              </a:rPr>
              <a:t>和</a:t>
            </a:r>
            <a:r>
              <a:rPr lang="zh-CN" altLang="en-US" sz="2800">
                <a:solidFill>
                  <a:schemeClr val="accent1">
                    <a:lumMod val="50000"/>
                  </a:schemeClr>
                </a:solidFill>
              </a:rPr>
              <a:t>逻辑数理知识</a:t>
            </a:r>
            <a:r>
              <a:rPr lang="zh-CN" altLang="en-US" sz="2800"/>
              <a:t>的相对重要性是不同的。</a:t>
            </a:r>
            <a:endParaRPr lang="zh-CN" altLang="en-US" sz="2800"/>
          </a:p>
        </p:txBody>
      </p:sp>
      <p:sp>
        <p:nvSpPr>
          <p:cNvPr id="20" name="圆角矩形 19"/>
          <p:cNvSpPr/>
          <p:nvPr/>
        </p:nvSpPr>
        <p:spPr>
          <a:xfrm>
            <a:off x="615315" y="2435225"/>
            <a:ext cx="5321300" cy="3985260"/>
          </a:xfrm>
          <a:prstGeom prst="roundRect">
            <a:avLst/>
          </a:prstGeom>
          <a:ln w="25400"/>
        </p:spPr>
        <p:style>
          <a:lnRef idx="2">
            <a:schemeClr val="accent5"/>
          </a:lnRef>
          <a:fillRef idx="1">
            <a:schemeClr val="lt1"/>
          </a:fillRef>
          <a:effectRef idx="0">
            <a:schemeClr val="accent5"/>
          </a:effectRef>
          <a:fontRef idx="minor">
            <a:schemeClr val="dk1"/>
          </a:fontRef>
        </p:style>
        <p:txBody>
          <a:bodyPr rtlCol="0" anchor="ctr"/>
          <a:p>
            <a:pPr algn="ctr"/>
            <a:endParaRPr lang="zh-CN" altLang="en-US"/>
          </a:p>
        </p:txBody>
      </p:sp>
      <p:sp>
        <p:nvSpPr>
          <p:cNvPr id="21" name="圆角矩形 20"/>
          <p:cNvSpPr/>
          <p:nvPr/>
        </p:nvSpPr>
        <p:spPr>
          <a:xfrm>
            <a:off x="6365240" y="2379345"/>
            <a:ext cx="5383530" cy="4011295"/>
          </a:xfrm>
          <a:prstGeom prst="roundRect">
            <a:avLst/>
          </a:prstGeom>
          <a:ln w="25400"/>
        </p:spPr>
        <p:style>
          <a:lnRef idx="2">
            <a:schemeClr val="accent5"/>
          </a:lnRef>
          <a:fillRef idx="1">
            <a:schemeClr val="lt1"/>
          </a:fillRef>
          <a:effectRef idx="0">
            <a:schemeClr val="accent5"/>
          </a:effectRef>
          <a:fontRef idx="minor">
            <a:schemeClr val="dk1"/>
          </a:fontRef>
        </p:style>
        <p:txBody>
          <a:bodyPr rtlCol="0" anchor="ctr"/>
          <a:p>
            <a:pPr algn="ctr"/>
            <a:endParaRPr lang="zh-CN" altLang="en-US"/>
          </a:p>
        </p:txBody>
      </p:sp>
      <p:sp>
        <p:nvSpPr>
          <p:cNvPr id="23" name="矩形 22"/>
          <p:cNvSpPr/>
          <p:nvPr/>
        </p:nvSpPr>
        <p:spPr>
          <a:xfrm>
            <a:off x="1214755" y="2622550"/>
            <a:ext cx="3996055" cy="6369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200" b="1" noProof="0" dirty="0">
                <a:ln>
                  <a:noFill/>
                </a:ln>
                <a:solidFill>
                  <a:schemeClr val="bg1"/>
                </a:solidFill>
                <a:effectLst/>
                <a:uLnTx/>
                <a:uFillTx/>
                <a:latin typeface="微软雅黑" pitchFamily="34" charset="-122"/>
                <a:ea typeface="微软雅黑" pitchFamily="34" charset="-122"/>
                <a:sym typeface="+mn-ea"/>
              </a:rPr>
              <a:t>感知</a:t>
            </a:r>
            <a:r>
              <a:rPr lang="en-US" altLang="zh-CN" sz="3200" b="1" noProof="0" dirty="0">
                <a:ln>
                  <a:noFill/>
                </a:ln>
                <a:solidFill>
                  <a:schemeClr val="bg1"/>
                </a:solidFill>
                <a:effectLst/>
                <a:uLnTx/>
                <a:uFillTx/>
                <a:latin typeface="微软雅黑" pitchFamily="34" charset="-122"/>
                <a:ea typeface="微软雅黑" pitchFamily="34" charset="-122"/>
                <a:sym typeface="+mn-ea"/>
              </a:rPr>
              <a:t>—</a:t>
            </a:r>
            <a:r>
              <a:rPr lang="zh-CN" altLang="en-US" sz="3200" b="1" noProof="0" dirty="0">
                <a:ln>
                  <a:noFill/>
                </a:ln>
                <a:solidFill>
                  <a:schemeClr val="bg1"/>
                </a:solidFill>
                <a:effectLst/>
                <a:uLnTx/>
                <a:uFillTx/>
                <a:latin typeface="微软雅黑" pitchFamily="34" charset="-122"/>
                <a:ea typeface="微软雅黑" pitchFamily="34" charset="-122"/>
                <a:sym typeface="+mn-ea"/>
              </a:rPr>
              <a:t>运动阶段</a:t>
            </a:r>
            <a:endParaRPr lang="zh-CN" altLang="en-US" sz="3200" b="1" noProof="0" dirty="0">
              <a:ln>
                <a:noFill/>
              </a:ln>
              <a:solidFill>
                <a:schemeClr val="bg1"/>
              </a:solidFill>
              <a:effectLst/>
              <a:uLnTx/>
              <a:uFillTx/>
              <a:latin typeface="微软雅黑" pitchFamily="34" charset="-122"/>
              <a:ea typeface="微软雅黑" pitchFamily="34" charset="-122"/>
              <a:sym typeface="+mn-ea"/>
            </a:endParaRPr>
          </a:p>
        </p:txBody>
      </p:sp>
      <p:sp>
        <p:nvSpPr>
          <p:cNvPr id="24" name="矩形 23"/>
          <p:cNvSpPr/>
          <p:nvPr/>
        </p:nvSpPr>
        <p:spPr>
          <a:xfrm>
            <a:off x="7101840" y="2526665"/>
            <a:ext cx="3996055" cy="6369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200" b="1" noProof="0" dirty="0">
                <a:ln>
                  <a:noFill/>
                </a:ln>
                <a:solidFill>
                  <a:schemeClr val="bg1"/>
                </a:solidFill>
                <a:effectLst/>
                <a:uLnTx/>
                <a:uFillTx/>
                <a:latin typeface="微软雅黑" pitchFamily="34" charset="-122"/>
                <a:ea typeface="微软雅黑" pitchFamily="34" charset="-122"/>
                <a:sym typeface="+mn-ea"/>
              </a:rPr>
              <a:t>前运算阶段</a:t>
            </a:r>
            <a:endParaRPr lang="zh-CN" altLang="en-US" sz="3200" b="1" noProof="0" dirty="0">
              <a:ln>
                <a:noFill/>
              </a:ln>
              <a:solidFill>
                <a:schemeClr val="bg1"/>
              </a:solidFill>
              <a:effectLst/>
              <a:uLnTx/>
              <a:uFillTx/>
              <a:latin typeface="微软雅黑" pitchFamily="34" charset="-122"/>
              <a:ea typeface="微软雅黑" pitchFamily="34" charset="-122"/>
              <a:sym typeface="+mn-ea"/>
            </a:endParaRPr>
          </a:p>
        </p:txBody>
      </p:sp>
      <p:sp>
        <p:nvSpPr>
          <p:cNvPr id="25" name="文本框 24"/>
          <p:cNvSpPr txBox="1"/>
          <p:nvPr/>
        </p:nvSpPr>
        <p:spPr>
          <a:xfrm>
            <a:off x="632460" y="3321050"/>
            <a:ext cx="5370830" cy="2861310"/>
          </a:xfrm>
          <a:prstGeom prst="rect">
            <a:avLst/>
          </a:prstGeom>
          <a:noFill/>
        </p:spPr>
        <p:txBody>
          <a:bodyPr wrap="square" rtlCol="0">
            <a:spAutoFit/>
          </a:bodyPr>
          <a:p>
            <a:pPr marR="0" indent="457200" defTabSz="914400" eaLnBrk="1" fontAlgn="auto" hangingPunct="1">
              <a:lnSpc>
                <a:spcPts val="2700"/>
              </a:lnSpc>
              <a:spcBef>
                <a:spcPts val="0"/>
              </a:spcBef>
              <a:spcAft>
                <a:spcPts val="0"/>
              </a:spcAft>
              <a:buClrTx/>
              <a:buSzTx/>
              <a:buFontTx/>
              <a:buNone/>
              <a:defRPr/>
            </a:pPr>
            <a:r>
              <a:rPr lang="zh-CN" altLang="en-US" sz="1800" noProof="0" dirty="0">
                <a:solidFill>
                  <a:schemeClr val="bg2">
                    <a:lumMod val="25000"/>
                  </a:schemeClr>
                </a:solidFill>
                <a:latin typeface="微软雅黑" pitchFamily="34" charset="-122"/>
                <a:ea typeface="微软雅黑" pitchFamily="34" charset="-122"/>
                <a:sym typeface="+mn-ea"/>
              </a:rPr>
              <a:t>儿童作用于物体和人的动作有</a:t>
            </a:r>
            <a:r>
              <a:rPr lang="zh-CN" altLang="en-US" sz="1800" noProof="0" dirty="0">
                <a:solidFill>
                  <a:schemeClr val="accent2">
                    <a:lumMod val="75000"/>
                  </a:schemeClr>
                </a:solidFill>
                <a:latin typeface="微软雅黑" pitchFamily="34" charset="-122"/>
                <a:ea typeface="微软雅黑" pitchFamily="34" charset="-122"/>
                <a:sym typeface="+mn-ea"/>
              </a:rPr>
              <a:t>两个端点：</a:t>
            </a:r>
            <a:endParaRPr kumimoji="0" lang="en-US" altLang="zh-CN" sz="1800" kern="1200" cap="none" spc="0" normalizeH="0" baseline="0" noProof="0" dirty="0">
              <a:solidFill>
                <a:schemeClr val="accent2">
                  <a:lumMod val="75000"/>
                </a:schemeClr>
              </a:solidFill>
              <a:latin typeface="微软雅黑" pitchFamily="34" charset="-122"/>
              <a:ea typeface="微软雅黑" pitchFamily="34" charset="-122"/>
              <a:cs typeface="+mn-cs"/>
            </a:endParaRPr>
          </a:p>
          <a:p>
            <a:pPr marR="0" indent="457200" defTabSz="914400" eaLnBrk="1" fontAlgn="auto" hangingPunct="1">
              <a:lnSpc>
                <a:spcPts val="2700"/>
              </a:lnSpc>
              <a:spcBef>
                <a:spcPts val="0"/>
              </a:spcBef>
              <a:spcAft>
                <a:spcPts val="0"/>
              </a:spcAft>
              <a:buClrTx/>
              <a:buSzTx/>
              <a:buFontTx/>
              <a:buNone/>
              <a:defRPr/>
            </a:pPr>
            <a:r>
              <a:rPr lang="zh-CN" altLang="en-US" sz="1800" noProof="0" dirty="0">
                <a:solidFill>
                  <a:schemeClr val="accent2">
                    <a:lumMod val="75000"/>
                  </a:schemeClr>
                </a:solidFill>
                <a:latin typeface="微软雅黑" pitchFamily="34" charset="-122"/>
                <a:ea typeface="微软雅黑" pitchFamily="34" charset="-122"/>
                <a:sym typeface="+mn-ea"/>
              </a:rPr>
              <a:t>其一，</a:t>
            </a:r>
            <a:r>
              <a:rPr lang="zh-CN" altLang="en-US" sz="1800" noProof="0" dirty="0">
                <a:solidFill>
                  <a:schemeClr val="bg2">
                    <a:lumMod val="25000"/>
                  </a:schemeClr>
                </a:solidFill>
                <a:latin typeface="微软雅黑" pitchFamily="34" charset="-122"/>
                <a:ea typeface="微软雅黑" pitchFamily="34" charset="-122"/>
                <a:sym typeface="+mn-ea"/>
              </a:rPr>
              <a:t>儿童的注意力是针对每个物体的特殊性的；</a:t>
            </a:r>
            <a:endParaRPr kumimoji="0" lang="en-US" altLang="zh-CN" sz="18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indent="457200" defTabSz="914400" eaLnBrk="1" fontAlgn="auto" hangingPunct="1">
              <a:lnSpc>
                <a:spcPts val="2700"/>
              </a:lnSpc>
              <a:spcBef>
                <a:spcPts val="0"/>
              </a:spcBef>
              <a:spcAft>
                <a:spcPts val="0"/>
              </a:spcAft>
              <a:buClrTx/>
              <a:buSzTx/>
              <a:buFontTx/>
              <a:buNone/>
              <a:defRPr/>
            </a:pPr>
            <a:r>
              <a:rPr lang="zh-CN" altLang="en-US" sz="1800" noProof="0" dirty="0">
                <a:solidFill>
                  <a:schemeClr val="accent2">
                    <a:lumMod val="75000"/>
                  </a:schemeClr>
                </a:solidFill>
                <a:latin typeface="微软雅黑" pitchFamily="34" charset="-122"/>
                <a:ea typeface="微软雅黑" pitchFamily="34" charset="-122"/>
                <a:sym typeface="+mn-ea"/>
              </a:rPr>
              <a:t>其二，</a:t>
            </a:r>
            <a:r>
              <a:rPr lang="zh-CN" altLang="en-US" sz="1800" noProof="0" dirty="0">
                <a:solidFill>
                  <a:schemeClr val="bg2">
                    <a:lumMod val="25000"/>
                  </a:schemeClr>
                </a:solidFill>
                <a:latin typeface="微软雅黑" pitchFamily="34" charset="-122"/>
                <a:ea typeface="微软雅黑" pitchFamily="34" charset="-122"/>
                <a:sym typeface="+mn-ea"/>
              </a:rPr>
              <a:t>儿童的注意力是针对物体的一般性的。</a:t>
            </a:r>
            <a:endParaRPr kumimoji="0" lang="en-US" altLang="zh-CN" sz="18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indent="457200" defTabSz="914400" eaLnBrk="1" fontAlgn="auto" hangingPunct="1">
              <a:lnSpc>
                <a:spcPts val="2700"/>
              </a:lnSpc>
              <a:spcBef>
                <a:spcPts val="0"/>
              </a:spcBef>
              <a:spcAft>
                <a:spcPts val="0"/>
              </a:spcAft>
              <a:buClrTx/>
              <a:buSzTx/>
              <a:buFontTx/>
              <a:buNone/>
              <a:defRPr/>
            </a:pPr>
            <a:r>
              <a:rPr lang="zh-CN" altLang="en-US" sz="1800" noProof="0" dirty="0">
                <a:solidFill>
                  <a:schemeClr val="bg2">
                    <a:lumMod val="25000"/>
                  </a:schemeClr>
                </a:solidFill>
                <a:latin typeface="微软雅黑" pitchFamily="34" charset="-122"/>
                <a:ea typeface="微软雅黑" pitchFamily="34" charset="-122"/>
                <a:sym typeface="+mn-ea"/>
              </a:rPr>
              <a:t>儿童动作的前一个方面后来演化成了物理知识，而后一个方面后来演化成了逻辑数理知识。</a:t>
            </a:r>
            <a:endParaRPr kumimoji="0" lang="en-US" altLang="zh-CN" sz="18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indent="457200" defTabSz="914400" eaLnBrk="1" fontAlgn="auto" hangingPunct="1">
              <a:lnSpc>
                <a:spcPts val="2700"/>
              </a:lnSpc>
              <a:spcBef>
                <a:spcPts val="0"/>
              </a:spcBef>
              <a:spcAft>
                <a:spcPts val="0"/>
              </a:spcAft>
              <a:buClrTx/>
              <a:buSzTx/>
              <a:buFontTx/>
              <a:buNone/>
              <a:defRPr/>
            </a:pPr>
            <a:r>
              <a:rPr lang="zh-CN" altLang="en-US" sz="1800" noProof="0" dirty="0">
                <a:solidFill>
                  <a:schemeClr val="bg2">
                    <a:lumMod val="25000"/>
                  </a:schemeClr>
                </a:solidFill>
                <a:latin typeface="微软雅黑" pitchFamily="34" charset="-122"/>
                <a:ea typeface="微软雅黑" pitchFamily="34" charset="-122"/>
                <a:sym typeface="+mn-ea"/>
              </a:rPr>
              <a:t>在这个阶段中，儿童从推、拉、摇等具体感知动作中获得了一些经验。</a:t>
            </a:r>
            <a:endParaRPr kumimoji="0" lang="zh-CN" altLang="en-US" sz="1800" kern="1200" cap="none" spc="0" normalizeH="0" baseline="0" noProof="0" dirty="0">
              <a:solidFill>
                <a:schemeClr val="bg2">
                  <a:lumMod val="25000"/>
                </a:schemeClr>
              </a:solidFill>
              <a:latin typeface="微软雅黑" pitchFamily="34" charset="-122"/>
              <a:ea typeface="微软雅黑" pitchFamily="34" charset="-122"/>
              <a:cs typeface="+mn-cs"/>
              <a:sym typeface="+mn-ea"/>
            </a:endParaRPr>
          </a:p>
        </p:txBody>
      </p:sp>
      <p:sp>
        <p:nvSpPr>
          <p:cNvPr id="26" name="文本框 25"/>
          <p:cNvSpPr txBox="1"/>
          <p:nvPr/>
        </p:nvSpPr>
        <p:spPr>
          <a:xfrm>
            <a:off x="6449060" y="3328035"/>
            <a:ext cx="5371465" cy="3258820"/>
          </a:xfrm>
          <a:prstGeom prst="rect">
            <a:avLst/>
          </a:prstGeom>
          <a:noFill/>
        </p:spPr>
        <p:txBody>
          <a:bodyPr wrap="square" rtlCol="0">
            <a:spAutoFit/>
          </a:bodyPr>
          <a:p>
            <a:pPr marR="0" indent="457200" defTabSz="914400" eaLnBrk="1" fontAlgn="auto" hangingPunct="1">
              <a:spcBef>
                <a:spcPts val="0"/>
              </a:spcBef>
              <a:spcAft>
                <a:spcPts val="0"/>
              </a:spcAft>
              <a:buClrTx/>
              <a:buSzTx/>
              <a:buFontTx/>
              <a:buNone/>
              <a:defRPr/>
            </a:pPr>
            <a:r>
              <a:rPr lang="zh-CN" altLang="en-US" sz="2000" noProof="0" dirty="0">
                <a:solidFill>
                  <a:schemeClr val="bg2">
                    <a:lumMod val="25000"/>
                  </a:schemeClr>
                </a:solidFill>
                <a:latin typeface="微软雅黑" pitchFamily="34" charset="-122"/>
                <a:ea typeface="微软雅黑" pitchFamily="34" charset="-122"/>
                <a:sym typeface="+mn-ea"/>
              </a:rPr>
              <a:t>动作的物理和逻辑数理方面仍然是不分化的，儿童主要的兴趣集中于其动作的结果。</a:t>
            </a:r>
            <a:endParaRPr kumimoji="0" lang="en-US" altLang="zh-CN" sz="20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indent="457200" defTabSz="914400" eaLnBrk="1" fontAlgn="auto" hangingPunct="1">
              <a:lnSpc>
                <a:spcPts val="3500"/>
              </a:lnSpc>
              <a:spcBef>
                <a:spcPts val="0"/>
              </a:spcBef>
              <a:spcAft>
                <a:spcPts val="0"/>
              </a:spcAft>
              <a:buClrTx/>
              <a:buSzTx/>
              <a:buFontTx/>
              <a:buNone/>
              <a:defRPr/>
            </a:pPr>
            <a:r>
              <a:rPr lang="zh-CN" altLang="en-US" sz="2000" noProof="0" dirty="0">
                <a:solidFill>
                  <a:schemeClr val="bg2">
                    <a:lumMod val="25000"/>
                  </a:schemeClr>
                </a:solidFill>
                <a:latin typeface="微软雅黑" pitchFamily="34" charset="-122"/>
                <a:ea typeface="微软雅黑" pitchFamily="34" charset="-122"/>
                <a:sym typeface="+mn-ea"/>
              </a:rPr>
              <a:t>当儿童的动作作用于物体，使物体发生了一些可被观察到的变化，这些变化逐渐被儿童所理解了。</a:t>
            </a:r>
            <a:endParaRPr kumimoji="0" lang="en-US" altLang="zh-CN" sz="20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indent="457200" defTabSz="914400" eaLnBrk="1" fontAlgn="auto" hangingPunct="1">
              <a:lnSpc>
                <a:spcPts val="3500"/>
              </a:lnSpc>
              <a:spcBef>
                <a:spcPts val="0"/>
              </a:spcBef>
              <a:spcAft>
                <a:spcPts val="0"/>
              </a:spcAft>
              <a:buClrTx/>
              <a:buSzTx/>
              <a:buFontTx/>
              <a:buNone/>
              <a:defRPr/>
            </a:pPr>
            <a:r>
              <a:rPr lang="zh-CN" altLang="en-US" sz="2000" noProof="0" dirty="0">
                <a:solidFill>
                  <a:schemeClr val="bg2">
                    <a:lumMod val="25000"/>
                  </a:schemeClr>
                </a:solidFill>
                <a:latin typeface="微软雅黑" pitchFamily="34" charset="-122"/>
                <a:ea typeface="微软雅黑" pitchFamily="34" charset="-122"/>
                <a:sym typeface="+mn-ea"/>
              </a:rPr>
              <a:t>在此阶段，儿童动作的逻辑数理方面似乎依赖于物理方面。</a:t>
            </a:r>
            <a:endParaRPr kumimoji="0" lang="zh-CN" altLang="en-US" sz="2000" kern="1200" cap="none" spc="0" normalizeH="0" baseline="0" noProof="0" dirty="0">
              <a:solidFill>
                <a:schemeClr val="bg2">
                  <a:lumMod val="25000"/>
                </a:schemeClr>
              </a:solidFill>
              <a:latin typeface="微软雅黑" pitchFamily="34" charset="-122"/>
              <a:ea typeface="微软雅黑" pitchFamily="34" charset="-122"/>
              <a:cs typeface="+mn-cs"/>
            </a:endParaRPr>
          </a:p>
          <a:p>
            <a:endParaRPr kumimoji="0" lang="zh-CN" altLang="en-US" sz="2000" kern="1200" cap="none" spc="0" normalizeH="0" baseline="0" noProof="0" dirty="0">
              <a:solidFill>
                <a:schemeClr val="bg2">
                  <a:lumMod val="25000"/>
                </a:schemeClr>
              </a:solidFill>
              <a:latin typeface="微软雅黑" pitchFamily="34" charset="-122"/>
              <a:ea typeface="微软雅黑" pitchFamily="34" charset="-122"/>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标题 1"/>
          <p:cNvSpPr>
            <a:spLocks noGrp="1"/>
          </p:cNvSpPr>
          <p:nvPr/>
        </p:nvSpPr>
        <p:spPr>
          <a:xfrm>
            <a:off x="440690" y="41275"/>
            <a:ext cx="10515600" cy="1325563"/>
          </a:xfrm>
          <a:prstGeom prst="rect">
            <a:avLst/>
          </a:prstGeom>
          <a:noFill/>
          <a:ln w="9525">
            <a:noFill/>
          </a:ln>
        </p:spPr>
        <p:txBody>
          <a:bodyPr vert="horz" wrap="square" lIns="91440" tIns="45720" rIns="91440" bIns="45720" anchor="ctr" anchorCtr="0">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defTabSz="914400">
              <a:buNone/>
            </a:pPr>
            <a:r>
              <a:rPr lang="zh-CN" altLang="en-US" sz="3600" kern="1200" dirty="0">
                <a:solidFill>
                  <a:schemeClr val="accent1">
                    <a:lumMod val="50000"/>
                  </a:schemeClr>
                </a:solidFill>
                <a:latin typeface="黑体" charset="0"/>
                <a:ea typeface="黑体" charset="0"/>
                <a:cs typeface="黑体" charset="0"/>
              </a:rPr>
              <a:t>一、 心理学流派与幼儿园课程</a:t>
            </a:r>
            <a:endParaRPr lang="zh-CN" altLang="en-US" sz="3600" kern="1200" dirty="0">
              <a:solidFill>
                <a:schemeClr val="accent1">
                  <a:lumMod val="50000"/>
                </a:schemeClr>
              </a:solidFill>
              <a:latin typeface="黑体" charset="0"/>
              <a:ea typeface="黑体" charset="0"/>
              <a:cs typeface="黑体" charset="0"/>
            </a:endParaRPr>
          </a:p>
        </p:txBody>
      </p:sp>
      <p:sp>
        <p:nvSpPr>
          <p:cNvPr id="18" name="文本框 17"/>
          <p:cNvSpPr txBox="1"/>
          <p:nvPr/>
        </p:nvSpPr>
        <p:spPr>
          <a:xfrm>
            <a:off x="715645" y="1198245"/>
            <a:ext cx="10603230" cy="953135"/>
          </a:xfrm>
          <a:prstGeom prst="rect">
            <a:avLst/>
          </a:prstGeom>
          <a:noFill/>
        </p:spPr>
        <p:txBody>
          <a:bodyPr wrap="square" rtlCol="0">
            <a:spAutoFit/>
          </a:bodyPr>
          <a:p>
            <a:pPr indent="457200"/>
            <a:r>
              <a:rPr lang="zh-CN" altLang="en-US" sz="2800"/>
              <a:t>在儿童认知发展的过程中，</a:t>
            </a:r>
            <a:r>
              <a:rPr lang="zh-CN" altLang="en-US" sz="2800">
                <a:solidFill>
                  <a:schemeClr val="accent1">
                    <a:lumMod val="50000"/>
                  </a:schemeClr>
                </a:solidFill>
              </a:rPr>
              <a:t>物理知识</a:t>
            </a:r>
            <a:r>
              <a:rPr lang="zh-CN" altLang="en-US" sz="2800">
                <a:solidFill>
                  <a:schemeClr val="tx1"/>
                </a:solidFill>
              </a:rPr>
              <a:t>和</a:t>
            </a:r>
            <a:r>
              <a:rPr lang="zh-CN" altLang="en-US" sz="2800">
                <a:solidFill>
                  <a:schemeClr val="accent1">
                    <a:lumMod val="50000"/>
                  </a:schemeClr>
                </a:solidFill>
              </a:rPr>
              <a:t>逻辑数理知识</a:t>
            </a:r>
            <a:r>
              <a:rPr lang="zh-CN" altLang="en-US" sz="2800"/>
              <a:t>的相对重要性是不同的。</a:t>
            </a:r>
            <a:endParaRPr lang="zh-CN" altLang="en-US" sz="2800"/>
          </a:p>
        </p:txBody>
      </p:sp>
      <p:sp>
        <p:nvSpPr>
          <p:cNvPr id="20" name="圆角矩形 19"/>
          <p:cNvSpPr/>
          <p:nvPr/>
        </p:nvSpPr>
        <p:spPr>
          <a:xfrm>
            <a:off x="615315" y="2435225"/>
            <a:ext cx="5321300" cy="3985260"/>
          </a:xfrm>
          <a:prstGeom prst="roundRect">
            <a:avLst/>
          </a:prstGeom>
          <a:ln w="25400"/>
        </p:spPr>
        <p:style>
          <a:lnRef idx="2">
            <a:schemeClr val="accent5"/>
          </a:lnRef>
          <a:fillRef idx="1">
            <a:schemeClr val="lt1"/>
          </a:fillRef>
          <a:effectRef idx="0">
            <a:schemeClr val="accent5"/>
          </a:effectRef>
          <a:fontRef idx="minor">
            <a:schemeClr val="dk1"/>
          </a:fontRef>
        </p:style>
        <p:txBody>
          <a:bodyPr rtlCol="0" anchor="ctr"/>
          <a:p>
            <a:pPr algn="ctr"/>
            <a:endParaRPr lang="zh-CN" altLang="en-US"/>
          </a:p>
        </p:txBody>
      </p:sp>
      <p:sp>
        <p:nvSpPr>
          <p:cNvPr id="21" name="圆角矩形 20"/>
          <p:cNvSpPr/>
          <p:nvPr/>
        </p:nvSpPr>
        <p:spPr>
          <a:xfrm>
            <a:off x="6365240" y="2379345"/>
            <a:ext cx="5383530" cy="4011295"/>
          </a:xfrm>
          <a:prstGeom prst="roundRect">
            <a:avLst/>
          </a:prstGeom>
          <a:ln w="25400"/>
        </p:spPr>
        <p:style>
          <a:lnRef idx="2">
            <a:schemeClr val="accent5"/>
          </a:lnRef>
          <a:fillRef idx="1">
            <a:schemeClr val="lt1"/>
          </a:fillRef>
          <a:effectRef idx="0">
            <a:schemeClr val="accent5"/>
          </a:effectRef>
          <a:fontRef idx="minor">
            <a:schemeClr val="dk1"/>
          </a:fontRef>
        </p:style>
        <p:txBody>
          <a:bodyPr rtlCol="0" anchor="ctr"/>
          <a:p>
            <a:pPr algn="ctr"/>
            <a:endParaRPr lang="zh-CN" altLang="en-US"/>
          </a:p>
        </p:txBody>
      </p:sp>
      <p:sp>
        <p:nvSpPr>
          <p:cNvPr id="23" name="矩形 22"/>
          <p:cNvSpPr/>
          <p:nvPr/>
        </p:nvSpPr>
        <p:spPr>
          <a:xfrm>
            <a:off x="1214755" y="2622550"/>
            <a:ext cx="3996055" cy="6369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b="1" noProof="0" dirty="0">
                <a:ln>
                  <a:noFill/>
                </a:ln>
                <a:solidFill>
                  <a:schemeClr val="bg1"/>
                </a:solidFill>
                <a:effectLst/>
                <a:uLnTx/>
                <a:uFillTx/>
                <a:latin typeface="微软雅黑" pitchFamily="34" charset="-122"/>
                <a:ea typeface="微软雅黑" pitchFamily="34" charset="-122"/>
                <a:sym typeface="+mn-ea"/>
              </a:rPr>
              <a:t>具体运算阶段</a:t>
            </a:r>
            <a:endParaRPr lang="zh-CN" altLang="en-US" sz="3200" b="1" noProof="0" dirty="0">
              <a:ln>
                <a:noFill/>
              </a:ln>
              <a:solidFill>
                <a:schemeClr val="bg1"/>
              </a:solidFill>
              <a:effectLst/>
              <a:uLnTx/>
              <a:uFillTx/>
              <a:latin typeface="微软雅黑" pitchFamily="34" charset="-122"/>
              <a:ea typeface="微软雅黑" pitchFamily="34" charset="-122"/>
              <a:sym typeface="+mn-ea"/>
            </a:endParaRPr>
          </a:p>
        </p:txBody>
      </p:sp>
      <p:sp>
        <p:nvSpPr>
          <p:cNvPr id="24" name="矩形 23"/>
          <p:cNvSpPr/>
          <p:nvPr/>
        </p:nvSpPr>
        <p:spPr>
          <a:xfrm>
            <a:off x="7089775" y="2526665"/>
            <a:ext cx="3996055" cy="6369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b="1" noProof="0" dirty="0">
                <a:ln>
                  <a:noFill/>
                </a:ln>
                <a:solidFill>
                  <a:schemeClr val="bg1"/>
                </a:solidFill>
                <a:effectLst/>
                <a:uLnTx/>
                <a:uFillTx/>
                <a:latin typeface="微软雅黑" pitchFamily="34" charset="-122"/>
                <a:ea typeface="微软雅黑" pitchFamily="34" charset="-122"/>
                <a:sym typeface="+mn-ea"/>
              </a:rPr>
              <a:t>形式运算阶段</a:t>
            </a:r>
            <a:endParaRPr lang="zh-CN" altLang="en-US" sz="3200" b="1" noProof="0" dirty="0">
              <a:ln>
                <a:noFill/>
              </a:ln>
              <a:solidFill>
                <a:schemeClr val="bg1"/>
              </a:solidFill>
              <a:effectLst/>
              <a:uLnTx/>
              <a:uFillTx/>
              <a:latin typeface="微软雅黑" pitchFamily="34" charset="-122"/>
              <a:ea typeface="微软雅黑" pitchFamily="34" charset="-122"/>
              <a:sym typeface="+mn-ea"/>
            </a:endParaRPr>
          </a:p>
        </p:txBody>
      </p:sp>
      <p:sp>
        <p:nvSpPr>
          <p:cNvPr id="2" name="文本框 1"/>
          <p:cNvSpPr txBox="1"/>
          <p:nvPr/>
        </p:nvSpPr>
        <p:spPr>
          <a:xfrm>
            <a:off x="664845" y="3490595"/>
            <a:ext cx="5247005" cy="2553335"/>
          </a:xfrm>
          <a:prstGeom prst="rect">
            <a:avLst/>
          </a:prstGeom>
          <a:noFill/>
        </p:spPr>
        <p:txBody>
          <a:bodyPr wrap="square" rtlCol="0">
            <a:spAutoFit/>
          </a:bodyPr>
          <a:p>
            <a:pPr marR="0" indent="457200" defTabSz="914400" eaLnBrk="1" fontAlgn="auto" hangingPunct="1">
              <a:lnSpc>
                <a:spcPts val="3200"/>
              </a:lnSpc>
              <a:spcBef>
                <a:spcPts val="0"/>
              </a:spcBef>
              <a:spcAft>
                <a:spcPts val="0"/>
              </a:spcAft>
              <a:buClrTx/>
              <a:buSzTx/>
              <a:buFontTx/>
              <a:buNone/>
              <a:defRPr/>
            </a:pPr>
            <a:r>
              <a:rPr lang="zh-CN" altLang="en-US" sz="2000" noProof="0" dirty="0">
                <a:solidFill>
                  <a:schemeClr val="bg2">
                    <a:lumMod val="25000"/>
                  </a:schemeClr>
                </a:solidFill>
                <a:latin typeface="微软雅黑" pitchFamily="34" charset="-122"/>
                <a:ea typeface="微软雅黑" pitchFamily="34" charset="-122"/>
                <a:sym typeface="+mn-ea"/>
              </a:rPr>
              <a:t>由于动作的协调，动作的逻辑方面逐渐从物理方面分离出来。</a:t>
            </a:r>
            <a:endParaRPr kumimoji="0" lang="en-US" altLang="zh-CN" sz="20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indent="457200" defTabSz="914400" eaLnBrk="1" fontAlgn="auto" hangingPunct="1">
              <a:lnSpc>
                <a:spcPts val="3200"/>
              </a:lnSpc>
              <a:spcBef>
                <a:spcPts val="0"/>
              </a:spcBef>
              <a:spcAft>
                <a:spcPts val="0"/>
              </a:spcAft>
              <a:buClrTx/>
              <a:buSzTx/>
              <a:buFontTx/>
              <a:buNone/>
              <a:defRPr/>
            </a:pPr>
            <a:r>
              <a:rPr lang="zh-CN" altLang="en-US" sz="2000" noProof="0" dirty="0">
                <a:solidFill>
                  <a:schemeClr val="bg2">
                    <a:lumMod val="25000"/>
                  </a:schemeClr>
                </a:solidFill>
                <a:latin typeface="微软雅黑" pitchFamily="34" charset="-122"/>
                <a:ea typeface="微软雅黑" pitchFamily="34" charset="-122"/>
                <a:sym typeface="+mn-ea"/>
              </a:rPr>
              <a:t>儿童协调了动作的关系，形成了运算系统，这个系统能使儿童进行逻辑推理，儿童不再局限于去观察动作的结果，而能够根据需要去进行演绎。</a:t>
            </a:r>
            <a:endParaRPr kumimoji="0" lang="en-US" altLang="zh-CN" sz="2000" kern="1200" cap="none" spc="0" normalizeH="0" baseline="0" noProof="0" dirty="0">
              <a:solidFill>
                <a:schemeClr val="bg2">
                  <a:lumMod val="25000"/>
                </a:schemeClr>
              </a:solidFill>
              <a:latin typeface="微软雅黑" pitchFamily="34" charset="-122"/>
              <a:ea typeface="微软雅黑" pitchFamily="34" charset="-122"/>
              <a:cs typeface="+mn-cs"/>
            </a:endParaRPr>
          </a:p>
        </p:txBody>
      </p:sp>
      <p:sp>
        <p:nvSpPr>
          <p:cNvPr id="3" name="文本框 2"/>
          <p:cNvSpPr txBox="1"/>
          <p:nvPr/>
        </p:nvSpPr>
        <p:spPr>
          <a:xfrm>
            <a:off x="6461125" y="3503295"/>
            <a:ext cx="5184140" cy="1198880"/>
          </a:xfrm>
          <a:prstGeom prst="rect">
            <a:avLst/>
          </a:prstGeom>
          <a:noFill/>
        </p:spPr>
        <p:txBody>
          <a:bodyPr wrap="square" rtlCol="0">
            <a:spAutoFit/>
          </a:bodyPr>
          <a:p>
            <a:pPr indent="457200"/>
            <a:r>
              <a:rPr lang="zh-CN" altLang="en-US" sz="2400" noProof="0" dirty="0">
                <a:solidFill>
                  <a:schemeClr val="bg2">
                    <a:lumMod val="25000"/>
                  </a:schemeClr>
                </a:solidFill>
                <a:latin typeface="微软雅黑" pitchFamily="34" charset="-122"/>
                <a:ea typeface="微软雅黑" pitchFamily="34" charset="-122"/>
                <a:sym typeface="+mn-ea"/>
              </a:rPr>
              <a:t>逻辑数理这一端成了独立的内容，而物理这一端越来越依赖于逻辑数理结构。</a:t>
            </a:r>
            <a:endParaRPr kumimoji="0" lang="zh-CN" altLang="en-US" sz="2400" kern="1200" cap="none" spc="0" normalizeH="0" baseline="0" noProof="0" dirty="0">
              <a:solidFill>
                <a:schemeClr val="bg2">
                  <a:lumMod val="25000"/>
                </a:schemeClr>
              </a:solidFill>
              <a:latin typeface="微软雅黑" pitchFamily="34" charset="-122"/>
              <a:ea typeface="微软雅黑" pitchFamily="34" charset="-122"/>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075373" y="1253808"/>
            <a:ext cx="10315575" cy="988695"/>
          </a:xfrm>
          <a:prstGeom prst="rect">
            <a:avLst/>
          </a:prstGeom>
          <a:noFill/>
        </p:spPr>
        <p:txBody>
          <a:bodyPr wrap="square" rtlCol="0">
            <a:spAutoFit/>
          </a:bodyPr>
          <a:lstStyle/>
          <a:p>
            <a:pPr marR="0" defTabSz="914400" eaLnBrk="1" fontAlgn="auto" hangingPunct="1">
              <a:lnSpc>
                <a:spcPts val="3500"/>
              </a:lnSpc>
              <a:spcBef>
                <a:spcPts val="0"/>
              </a:spcBef>
              <a:spcAft>
                <a:spcPts val="0"/>
              </a:spcAft>
              <a:buClrTx/>
              <a:buSzTx/>
              <a:buFontTx/>
              <a:buNone/>
              <a:defRPr/>
            </a:pPr>
            <a:r>
              <a:rPr kumimoji="0" lang="en-US" altLang="zh-CN" sz="2800" kern="1200" cap="none" spc="0" normalizeH="0" baseline="0" noProof="0" dirty="0">
                <a:solidFill>
                  <a:schemeClr val="accent5">
                    <a:lumMod val="75000"/>
                  </a:schemeClr>
                </a:solidFill>
                <a:latin typeface="微软雅黑" pitchFamily="34" charset="-122"/>
                <a:ea typeface="微软雅黑" pitchFamily="34" charset="-122"/>
                <a:cs typeface="+mn-cs"/>
              </a:rPr>
              <a:t>(2) </a:t>
            </a:r>
            <a:r>
              <a:rPr kumimoji="0" lang="zh-CN" altLang="en-US" sz="2800" kern="1200" cap="none" spc="0" normalizeH="0" baseline="0" noProof="0" dirty="0">
                <a:solidFill>
                  <a:schemeClr val="accent5">
                    <a:lumMod val="75000"/>
                  </a:schemeClr>
                </a:solidFill>
                <a:latin typeface="微软雅黑" pitchFamily="34" charset="-122"/>
                <a:ea typeface="微软雅黑" pitchFamily="34" charset="-122"/>
                <a:cs typeface="+mn-cs"/>
              </a:rPr>
              <a:t>皮亚杰理论对幼儿园课程设计、编制和实施的影响</a:t>
            </a:r>
            <a:endParaRPr kumimoji="0" lang="en-US" altLang="zh-CN" sz="2800" kern="1200" cap="none" spc="0" normalizeH="0" baseline="0" noProof="0" dirty="0">
              <a:solidFill>
                <a:schemeClr val="accent5">
                  <a:lumMod val="75000"/>
                </a:schemeClr>
              </a:solidFill>
              <a:latin typeface="微软雅黑" pitchFamily="34" charset="-122"/>
              <a:ea typeface="微软雅黑" pitchFamily="34" charset="-122"/>
              <a:cs typeface="+mn-cs"/>
            </a:endParaRPr>
          </a:p>
          <a:p>
            <a:pPr marR="0" defTabSz="914400" eaLnBrk="1" fontAlgn="auto" hangingPunct="1">
              <a:lnSpc>
                <a:spcPts val="3500"/>
              </a:lnSpc>
              <a:spcBef>
                <a:spcPts val="0"/>
              </a:spcBef>
              <a:spcAft>
                <a:spcPts val="0"/>
              </a:spcAft>
              <a:buClrTx/>
              <a:buSzTx/>
              <a:buFontTx/>
              <a:buNone/>
              <a:defRPr/>
            </a:pPr>
            <a:endParaRPr kumimoji="0" lang="en-US" altLang="zh-CN" sz="2800" kern="1200" cap="none" spc="0" normalizeH="0" baseline="0" noProof="0" dirty="0">
              <a:solidFill>
                <a:schemeClr val="accent5">
                  <a:lumMod val="75000"/>
                </a:schemeClr>
              </a:solidFill>
              <a:latin typeface="微软雅黑" pitchFamily="34" charset="-122"/>
              <a:ea typeface="微软雅黑" pitchFamily="34" charset="-122"/>
              <a:cs typeface="+mn-cs"/>
            </a:endParaRPr>
          </a:p>
        </p:txBody>
      </p:sp>
      <p:sp>
        <p:nvSpPr>
          <p:cNvPr id="10" name="标题 1"/>
          <p:cNvSpPr>
            <a:spLocks noGrp="1"/>
          </p:cNvSpPr>
          <p:nvPr/>
        </p:nvSpPr>
        <p:spPr>
          <a:xfrm>
            <a:off x="428625" y="41275"/>
            <a:ext cx="10515600" cy="1325563"/>
          </a:xfrm>
          <a:prstGeom prst="rect">
            <a:avLst/>
          </a:prstGeom>
          <a:noFill/>
          <a:ln w="9525">
            <a:noFill/>
          </a:ln>
        </p:spPr>
        <p:txBody>
          <a:bodyPr vert="horz" wrap="square" lIns="91440" tIns="45720" rIns="91440" bIns="45720" anchor="ctr" anchorCtr="0">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defTabSz="914400">
              <a:buNone/>
            </a:pPr>
            <a:r>
              <a:rPr lang="zh-CN" altLang="en-US" sz="3600" kern="1200" dirty="0">
                <a:solidFill>
                  <a:schemeClr val="accent1">
                    <a:lumMod val="50000"/>
                  </a:schemeClr>
                </a:solidFill>
                <a:latin typeface="黑体" charset="0"/>
                <a:ea typeface="黑体" charset="0"/>
                <a:cs typeface="黑体" charset="0"/>
              </a:rPr>
              <a:t>一、 心理学流派与幼儿园课程</a:t>
            </a:r>
            <a:endParaRPr lang="zh-CN" altLang="en-US" sz="3600" kern="1200" dirty="0">
              <a:solidFill>
                <a:schemeClr val="accent1">
                  <a:lumMod val="50000"/>
                </a:schemeClr>
              </a:solidFill>
              <a:latin typeface="黑体" charset="0"/>
              <a:ea typeface="黑体" charset="0"/>
              <a:cs typeface="黑体" charset="0"/>
            </a:endParaRPr>
          </a:p>
        </p:txBody>
      </p:sp>
      <p:grpSp>
        <p:nvGrpSpPr>
          <p:cNvPr id="8" name="组合 7"/>
          <p:cNvGrpSpPr/>
          <p:nvPr/>
        </p:nvGrpSpPr>
        <p:grpSpPr>
          <a:xfrm>
            <a:off x="814705" y="2104390"/>
            <a:ext cx="5061585" cy="4346575"/>
            <a:chOff x="1283" y="3314"/>
            <a:chExt cx="7971" cy="6845"/>
          </a:xfrm>
        </p:grpSpPr>
        <p:sp>
          <p:nvSpPr>
            <p:cNvPr id="4" name="矩形 3"/>
            <p:cNvSpPr/>
            <p:nvPr/>
          </p:nvSpPr>
          <p:spPr>
            <a:xfrm>
              <a:off x="1283" y="3314"/>
              <a:ext cx="7968" cy="6826"/>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endParaRPr lang="zh-CN" altLang="en-US"/>
            </a:p>
          </p:txBody>
        </p:sp>
        <p:sp>
          <p:nvSpPr>
            <p:cNvPr id="6" name="直角三角形 5"/>
            <p:cNvSpPr/>
            <p:nvPr/>
          </p:nvSpPr>
          <p:spPr>
            <a:xfrm>
              <a:off x="1303" y="8585"/>
              <a:ext cx="1692" cy="1574"/>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直角三角形 6"/>
            <p:cNvSpPr/>
            <p:nvPr/>
          </p:nvSpPr>
          <p:spPr>
            <a:xfrm rot="10800000">
              <a:off x="7562" y="3315"/>
              <a:ext cx="1692" cy="1574"/>
            </a:xfrm>
            <a:prstGeom prst="r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9" name="文本框 8"/>
          <p:cNvSpPr txBox="1"/>
          <p:nvPr/>
        </p:nvSpPr>
        <p:spPr>
          <a:xfrm>
            <a:off x="1115060" y="2353310"/>
            <a:ext cx="4433570" cy="4051300"/>
          </a:xfrm>
          <a:prstGeom prst="rect">
            <a:avLst/>
          </a:prstGeom>
          <a:noFill/>
        </p:spPr>
        <p:txBody>
          <a:bodyPr wrap="square" rtlCol="0">
            <a:spAutoFit/>
          </a:bodyPr>
          <a:p>
            <a:pPr marR="0" indent="457200" defTabSz="914400" eaLnBrk="1" fontAlgn="auto" hangingPunct="1">
              <a:lnSpc>
                <a:spcPts val="3500"/>
              </a:lnSpc>
              <a:spcBef>
                <a:spcPts val="0"/>
              </a:spcBef>
              <a:spcAft>
                <a:spcPts val="0"/>
              </a:spcAft>
              <a:buClrTx/>
              <a:buSzTx/>
              <a:buFontTx/>
              <a:buNone/>
              <a:defRPr/>
            </a:pPr>
            <a:r>
              <a:rPr lang="zh-CN" altLang="en-US" sz="2400" noProof="0" dirty="0">
                <a:solidFill>
                  <a:schemeClr val="accent2">
                    <a:lumMod val="75000"/>
                  </a:schemeClr>
                </a:solidFill>
                <a:latin typeface="微软雅黑" pitchFamily="34" charset="-122"/>
                <a:ea typeface="微软雅黑" pitchFamily="34" charset="-122"/>
                <a:sym typeface="+mn-ea"/>
              </a:rPr>
              <a:t>凯斯</a:t>
            </a:r>
            <a:r>
              <a:rPr lang="zh-CN" altLang="en-US" sz="2400" noProof="0" dirty="0">
                <a:solidFill>
                  <a:schemeClr val="bg2">
                    <a:lumMod val="25000"/>
                  </a:schemeClr>
                </a:solidFill>
                <a:latin typeface="微软雅黑" pitchFamily="34" charset="-122"/>
                <a:ea typeface="微软雅黑" pitchFamily="34" charset="-122"/>
                <a:sym typeface="+mn-ea"/>
              </a:rPr>
              <a:t>提出了皮亚杰理论在教育中运用的一些要点</a:t>
            </a:r>
            <a:r>
              <a:rPr lang="en-US" altLang="zh-CN" sz="2400" noProof="0" dirty="0">
                <a:solidFill>
                  <a:schemeClr val="bg2">
                    <a:lumMod val="25000"/>
                  </a:schemeClr>
                </a:solidFill>
                <a:latin typeface="微软雅黑" pitchFamily="34" charset="-122"/>
                <a:ea typeface="微软雅黑" pitchFamily="34" charset="-122"/>
                <a:sym typeface="+mn-ea"/>
              </a:rPr>
              <a:t>:</a:t>
            </a: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indent="457200" defTabSz="914400" eaLnBrk="1" fontAlgn="auto" hangingPunct="1">
              <a:lnSpc>
                <a:spcPts val="3500"/>
              </a:lnSpc>
              <a:spcBef>
                <a:spcPts val="0"/>
              </a:spcBef>
              <a:spcAft>
                <a:spcPts val="0"/>
              </a:spcAft>
              <a:buClrTx/>
              <a:buSzTx/>
              <a:buFontTx/>
              <a:buNone/>
              <a:defRPr/>
            </a:pPr>
            <a:r>
              <a:rPr lang="en-US" altLang="zh-CN" sz="2400" noProof="0" dirty="0">
                <a:solidFill>
                  <a:schemeClr val="bg2">
                    <a:lumMod val="25000"/>
                  </a:schemeClr>
                </a:solidFill>
                <a:latin typeface="微软雅黑" pitchFamily="34" charset="-122"/>
                <a:ea typeface="微软雅黑" pitchFamily="34" charset="-122"/>
                <a:sym typeface="+mn-ea"/>
              </a:rPr>
              <a:t>①</a:t>
            </a:r>
            <a:r>
              <a:rPr lang="zh-CN" altLang="en-US" sz="2400" noProof="0" dirty="0">
                <a:solidFill>
                  <a:schemeClr val="bg2">
                    <a:lumMod val="25000"/>
                  </a:schemeClr>
                </a:solidFill>
                <a:latin typeface="微软雅黑" pitchFamily="34" charset="-122"/>
                <a:ea typeface="微软雅黑" pitchFamily="34" charset="-122"/>
                <a:sym typeface="+mn-ea"/>
              </a:rPr>
              <a:t>儿童接受的教学应同他们能够达到的知识技能的类型相适应；</a:t>
            </a: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indent="457200" defTabSz="914400" eaLnBrk="1" fontAlgn="auto" hangingPunct="1">
              <a:lnSpc>
                <a:spcPts val="3500"/>
              </a:lnSpc>
              <a:spcBef>
                <a:spcPts val="0"/>
              </a:spcBef>
              <a:spcAft>
                <a:spcPts val="0"/>
              </a:spcAft>
              <a:buClrTx/>
              <a:buSzTx/>
              <a:buFontTx/>
              <a:buNone/>
              <a:defRPr/>
            </a:pPr>
            <a:r>
              <a:rPr lang="en-US" altLang="zh-CN" sz="2400" noProof="0" dirty="0">
                <a:solidFill>
                  <a:schemeClr val="bg2">
                    <a:lumMod val="25000"/>
                  </a:schemeClr>
                </a:solidFill>
                <a:latin typeface="微软雅黑" pitchFamily="34" charset="-122"/>
                <a:ea typeface="微软雅黑" pitchFamily="34" charset="-122"/>
                <a:sym typeface="+mn-ea"/>
              </a:rPr>
              <a:t>②</a:t>
            </a:r>
            <a:r>
              <a:rPr lang="zh-CN" altLang="en-US" sz="2400" noProof="0" dirty="0">
                <a:solidFill>
                  <a:schemeClr val="bg2">
                    <a:lumMod val="25000"/>
                  </a:schemeClr>
                </a:solidFill>
                <a:latin typeface="微软雅黑" pitchFamily="34" charset="-122"/>
                <a:ea typeface="微软雅黑" pitchFamily="34" charset="-122"/>
                <a:sym typeface="+mn-ea"/>
              </a:rPr>
              <a:t>教学采取的一般方法应当能够促进自我调节或建构的过程。</a:t>
            </a: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a:p>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p:txBody>
      </p:sp>
      <p:grpSp>
        <p:nvGrpSpPr>
          <p:cNvPr id="16" name="组合 15"/>
          <p:cNvGrpSpPr/>
          <p:nvPr/>
        </p:nvGrpSpPr>
        <p:grpSpPr>
          <a:xfrm>
            <a:off x="6438265" y="2011045"/>
            <a:ext cx="5059680" cy="4342130"/>
            <a:chOff x="10139" y="3167"/>
            <a:chExt cx="7968" cy="6838"/>
          </a:xfrm>
        </p:grpSpPr>
        <p:sp>
          <p:nvSpPr>
            <p:cNvPr id="12" name="矩形 11"/>
            <p:cNvSpPr/>
            <p:nvPr/>
          </p:nvSpPr>
          <p:spPr>
            <a:xfrm>
              <a:off x="10139" y="3179"/>
              <a:ext cx="7968" cy="6826"/>
            </a:xfrm>
            <a:prstGeom prst="rect">
              <a:avLst/>
            </a:prstGeom>
          </p:spPr>
          <p:style>
            <a:lnRef idx="2">
              <a:schemeClr val="accent5"/>
            </a:lnRef>
            <a:fillRef idx="1">
              <a:schemeClr val="lt1"/>
            </a:fillRef>
            <a:effectRef idx="0">
              <a:schemeClr val="accent5"/>
            </a:effectRef>
            <a:fontRef idx="minor">
              <a:schemeClr val="dk1"/>
            </a:fontRef>
          </p:style>
          <p:txBody>
            <a:bodyPr rtlCol="0" anchor="ctr"/>
            <a:p>
              <a:pPr algn="ctr"/>
              <a:endParaRPr lang="zh-CN" altLang="en-US"/>
            </a:p>
          </p:txBody>
        </p:sp>
        <p:sp>
          <p:nvSpPr>
            <p:cNvPr id="15" name="矩形 14"/>
            <p:cNvSpPr/>
            <p:nvPr/>
          </p:nvSpPr>
          <p:spPr>
            <a:xfrm>
              <a:off x="10176" y="3167"/>
              <a:ext cx="1004" cy="680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7" name="文本框 16"/>
          <p:cNvSpPr txBox="1"/>
          <p:nvPr/>
        </p:nvSpPr>
        <p:spPr>
          <a:xfrm>
            <a:off x="7249795" y="2263140"/>
            <a:ext cx="3994785" cy="4051300"/>
          </a:xfrm>
          <a:prstGeom prst="rect">
            <a:avLst/>
          </a:prstGeom>
          <a:noFill/>
        </p:spPr>
        <p:txBody>
          <a:bodyPr wrap="square" rtlCol="0">
            <a:spAutoFit/>
          </a:bodyPr>
          <a:p>
            <a:pPr marR="0" indent="457200" defTabSz="914400" eaLnBrk="1" fontAlgn="auto" hangingPunct="1">
              <a:lnSpc>
                <a:spcPts val="3500"/>
              </a:lnSpc>
              <a:spcBef>
                <a:spcPts val="0"/>
              </a:spcBef>
              <a:spcAft>
                <a:spcPts val="0"/>
              </a:spcAft>
              <a:buClrTx/>
              <a:buSzTx/>
              <a:buFontTx/>
              <a:buNone/>
              <a:defRPr/>
            </a:pPr>
            <a:r>
              <a:rPr lang="zh-CN" altLang="en-US" sz="2400" noProof="0" dirty="0">
                <a:solidFill>
                  <a:schemeClr val="accent2">
                    <a:lumMod val="75000"/>
                  </a:schemeClr>
                </a:solidFill>
                <a:latin typeface="微软雅黑" pitchFamily="34" charset="-122"/>
                <a:ea typeface="微软雅黑" pitchFamily="34" charset="-122"/>
                <a:sym typeface="+mn-ea"/>
              </a:rPr>
              <a:t>皮亚杰理论使许多学前教育工作者主张：</a:t>
            </a:r>
            <a:endParaRPr kumimoji="0" lang="en-US" altLang="zh-CN" sz="2400" kern="1200" cap="none" spc="0" normalizeH="0" baseline="0" noProof="0" dirty="0">
              <a:solidFill>
                <a:schemeClr val="accent2">
                  <a:lumMod val="75000"/>
                </a:schemeClr>
              </a:solidFill>
              <a:latin typeface="微软雅黑" pitchFamily="34" charset="-122"/>
              <a:ea typeface="微软雅黑" pitchFamily="34" charset="-122"/>
              <a:cs typeface="+mn-cs"/>
            </a:endParaRPr>
          </a:p>
          <a:p>
            <a:pPr marR="0" indent="457200" defTabSz="914400" eaLnBrk="1" fontAlgn="auto" hangingPunct="1">
              <a:lnSpc>
                <a:spcPts val="3500"/>
              </a:lnSpc>
              <a:spcBef>
                <a:spcPts val="0"/>
              </a:spcBef>
              <a:spcAft>
                <a:spcPts val="0"/>
              </a:spcAft>
              <a:buClrTx/>
              <a:buSzTx/>
              <a:buFontTx/>
              <a:buNone/>
              <a:defRPr/>
            </a:pPr>
            <a:r>
              <a:rPr lang="zh-CN" altLang="en-US" sz="2400" noProof="0" dirty="0">
                <a:solidFill>
                  <a:schemeClr val="bg2">
                    <a:lumMod val="25000"/>
                  </a:schemeClr>
                </a:solidFill>
                <a:latin typeface="微软雅黑" pitchFamily="34" charset="-122"/>
                <a:ea typeface="微软雅黑" pitchFamily="34" charset="-122"/>
                <a:sym typeface="+mn-ea"/>
              </a:rPr>
              <a:t>教育应适合不同发展水平的儿童的发展，教育要促进儿童自主建构知识的过程；</a:t>
            </a: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indent="457200" defTabSz="914400" eaLnBrk="1" fontAlgn="auto" hangingPunct="1">
              <a:lnSpc>
                <a:spcPts val="3500"/>
              </a:lnSpc>
              <a:spcBef>
                <a:spcPts val="0"/>
              </a:spcBef>
              <a:spcAft>
                <a:spcPts val="0"/>
              </a:spcAft>
              <a:buClrTx/>
              <a:buSzTx/>
              <a:buFontTx/>
              <a:buNone/>
              <a:defRPr/>
            </a:pPr>
            <a:r>
              <a:rPr lang="zh-CN" altLang="en-US" sz="2400" noProof="0" dirty="0">
                <a:solidFill>
                  <a:schemeClr val="bg2">
                    <a:lumMod val="25000"/>
                  </a:schemeClr>
                </a:solidFill>
                <a:latin typeface="微软雅黑" pitchFamily="34" charset="-122"/>
                <a:ea typeface="微软雅黑" pitchFamily="34" charset="-122"/>
                <a:sym typeface="+mn-ea"/>
              </a:rPr>
              <a:t>在学前教育机构中应以同化为主的游戏活动为儿童学习的根本。</a:t>
            </a:r>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a:p>
            <a:endParaRPr kumimoji="0" lang="en-US" altLang="zh-CN" sz="2400" kern="1200" cap="none" spc="0" normalizeH="0" baseline="0" noProof="0" dirty="0">
              <a:solidFill>
                <a:schemeClr val="bg2">
                  <a:lumMod val="25000"/>
                </a:schemeClr>
              </a:solidFill>
              <a:latin typeface="微软雅黑" pitchFamily="34" charset="-122"/>
              <a:ea typeface="微软雅黑" pitchFamily="34" charset="-122"/>
              <a:cs typeface="+mn-c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374015" y="2198370"/>
            <a:ext cx="8235315" cy="4135120"/>
          </a:xfrm>
          <a:prstGeom prst="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410" name="标题 1"/>
          <p:cNvSpPr>
            <a:spLocks noGrp="1"/>
          </p:cNvSpPr>
          <p:nvPr>
            <p:ph type="title"/>
          </p:nvPr>
        </p:nvSpPr>
        <p:spPr>
          <a:xfrm>
            <a:off x="439420" y="158750"/>
            <a:ext cx="10515600" cy="1325563"/>
          </a:xfrm>
        </p:spPr>
        <p:txBody>
          <a:bodyPr vert="horz" wrap="square" lIns="91440" tIns="45720" rIns="91440" bIns="45720" anchor="ctr" anchorCtr="0"/>
          <a:p>
            <a:pPr defTabSz="914400">
              <a:buNone/>
            </a:pPr>
            <a:r>
              <a:rPr lang="zh-CN" altLang="en-US" kern="1200" dirty="0">
                <a:solidFill>
                  <a:schemeClr val="accent5">
                    <a:lumMod val="50000"/>
                  </a:schemeClr>
                </a:solidFill>
                <a:latin typeface="黑体" charset="0"/>
                <a:ea typeface="黑体" charset="0"/>
                <a:cs typeface="黑体" charset="0"/>
              </a:rPr>
              <a:t>一、 心理学流派与幼儿园课程</a:t>
            </a:r>
            <a:endParaRPr lang="zh-CN" altLang="en-US" kern="1200" dirty="0">
              <a:solidFill>
                <a:schemeClr val="accent5">
                  <a:lumMod val="50000"/>
                </a:schemeClr>
              </a:solidFill>
              <a:latin typeface="黑体" charset="0"/>
              <a:ea typeface="黑体" charset="0"/>
              <a:cs typeface="黑体" charset="0"/>
            </a:endParaRPr>
          </a:p>
        </p:txBody>
      </p:sp>
      <p:pic>
        <p:nvPicPr>
          <p:cNvPr id="4" name="图片 3"/>
          <p:cNvPicPr>
            <a:picLocks noChangeAspect="1"/>
          </p:cNvPicPr>
          <p:nvPr/>
        </p:nvPicPr>
        <p:blipFill>
          <a:blip r:embed="rId1"/>
          <a:stretch>
            <a:fillRect/>
          </a:stretch>
        </p:blipFill>
        <p:spPr>
          <a:xfrm>
            <a:off x="8736013" y="2606675"/>
            <a:ext cx="2805113" cy="1957388"/>
          </a:xfrm>
          <a:prstGeom prst="rect">
            <a:avLst/>
          </a:prstGeom>
          <a:ln>
            <a:noFill/>
          </a:ln>
          <a:effectLst>
            <a:outerShdw blurRad="292100" dist="139700" dir="2700000" algn="tl" rotWithShape="0">
              <a:srgbClr val="333333">
                <a:alpha val="65000"/>
              </a:srgbClr>
            </a:outerShdw>
          </a:effectLst>
        </p:spPr>
      </p:pic>
      <p:sp>
        <p:nvSpPr>
          <p:cNvPr id="6" name="圆角矩形 5"/>
          <p:cNvSpPr/>
          <p:nvPr/>
        </p:nvSpPr>
        <p:spPr>
          <a:xfrm>
            <a:off x="373380" y="2253615"/>
            <a:ext cx="8247380" cy="3996055"/>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862965" y="1417320"/>
            <a:ext cx="9519285" cy="953135"/>
          </a:xfrm>
          <a:prstGeom prst="rect">
            <a:avLst/>
          </a:prstGeom>
          <a:noFill/>
        </p:spPr>
        <p:txBody>
          <a:bodyPr wrap="square" rtlCol="0">
            <a:spAutoFit/>
          </a:bodyPr>
          <a:p>
            <a:r>
              <a:rPr lang="en-US" altLang="zh-CN" sz="2800" noProof="0" dirty="0">
                <a:solidFill>
                  <a:schemeClr val="accent5">
                    <a:lumMod val="75000"/>
                  </a:schemeClr>
                </a:solidFill>
                <a:latin typeface="微软雅黑" pitchFamily="34" charset="-122"/>
                <a:ea typeface="微软雅黑" pitchFamily="34" charset="-122"/>
                <a:sym typeface="+mn-ea"/>
              </a:rPr>
              <a:t>(3) </a:t>
            </a:r>
            <a:r>
              <a:rPr lang="zh-CN" altLang="en-US" sz="2800" noProof="0" dirty="0">
                <a:solidFill>
                  <a:schemeClr val="accent5">
                    <a:lumMod val="75000"/>
                  </a:schemeClr>
                </a:solidFill>
                <a:latin typeface="微软雅黑" pitchFamily="34" charset="-122"/>
                <a:ea typeface="微软雅黑" pitchFamily="34" charset="-122"/>
                <a:sym typeface="+mn-ea"/>
              </a:rPr>
              <a:t>皮亚杰建构主义理论的发展以及在幼儿园课程中的运用</a:t>
            </a:r>
            <a:endParaRPr kumimoji="0" lang="en-US" altLang="zh-CN" sz="2800" kern="1200" cap="none" spc="0" normalizeH="0" baseline="0" noProof="0" dirty="0">
              <a:solidFill>
                <a:schemeClr val="accent5">
                  <a:lumMod val="75000"/>
                </a:schemeClr>
              </a:solidFill>
              <a:latin typeface="微软雅黑" pitchFamily="34" charset="-122"/>
              <a:ea typeface="微软雅黑" pitchFamily="34" charset="-122"/>
              <a:cs typeface="+mn-cs"/>
            </a:endParaRPr>
          </a:p>
          <a:p>
            <a:endParaRPr kumimoji="0" lang="en-US" altLang="zh-CN" sz="2800" kern="1200" cap="none" spc="0" normalizeH="0" baseline="0" noProof="0" dirty="0">
              <a:solidFill>
                <a:schemeClr val="accent5">
                  <a:lumMod val="75000"/>
                </a:schemeClr>
              </a:solidFill>
              <a:latin typeface="微软雅黑" pitchFamily="34" charset="-122"/>
              <a:ea typeface="微软雅黑" pitchFamily="34" charset="-122"/>
              <a:cs typeface="+mn-cs"/>
            </a:endParaRPr>
          </a:p>
        </p:txBody>
      </p:sp>
      <p:sp>
        <p:nvSpPr>
          <p:cNvPr id="3" name="文本框 2"/>
          <p:cNvSpPr txBox="1"/>
          <p:nvPr/>
        </p:nvSpPr>
        <p:spPr>
          <a:xfrm>
            <a:off x="561658" y="2323148"/>
            <a:ext cx="7880350" cy="3753485"/>
          </a:xfrm>
          <a:prstGeom prst="rect">
            <a:avLst/>
          </a:prstGeom>
          <a:noFill/>
        </p:spPr>
        <p:txBody>
          <a:bodyPr wrap="square" rtlCol="0">
            <a:spAutoFit/>
          </a:bodyPr>
          <a:lstStyle/>
          <a:p>
            <a:pPr marR="0" defTabSz="914400" eaLnBrk="1" fontAlgn="auto" hangingPunct="1">
              <a:lnSpc>
                <a:spcPct val="150000"/>
              </a:lnSpc>
              <a:spcBef>
                <a:spcPts val="0"/>
              </a:spcBef>
              <a:spcAft>
                <a:spcPts val="0"/>
              </a:spcAft>
              <a:buClrTx/>
              <a:buSzTx/>
              <a:buFontTx/>
              <a:buNone/>
              <a:defRPr/>
            </a:pPr>
            <a:r>
              <a:rPr kumimoji="0" lang="en-US" altLang="zh-CN" sz="2800" kern="1200" cap="none" spc="0" normalizeH="0" baseline="0" noProof="0" dirty="0">
                <a:solidFill>
                  <a:schemeClr val="tx1"/>
                </a:solidFill>
                <a:latin typeface="微软雅黑" pitchFamily="34" charset="-122"/>
                <a:ea typeface="微软雅黑" pitchFamily="34" charset="-122"/>
                <a:cs typeface="+mn-cs"/>
              </a:rPr>
              <a:t>     </a:t>
            </a:r>
            <a:r>
              <a:rPr kumimoji="0" lang="zh-CN" altLang="en-US" sz="2800" kern="1200" cap="none" spc="0" normalizeH="0" baseline="0" noProof="0" dirty="0">
                <a:solidFill>
                  <a:schemeClr val="tx1"/>
                </a:solidFill>
                <a:latin typeface="微软雅黑" pitchFamily="34" charset="-122"/>
                <a:ea typeface="微软雅黑" pitchFamily="34" charset="-122"/>
                <a:cs typeface="+mn-cs"/>
              </a:rPr>
              <a:t>不应只局限在物理知识和逻辑知识方面，也应涉及道德和社会知识等方面；</a:t>
            </a:r>
            <a:endParaRPr kumimoji="0" lang="zh-CN" altLang="en-US" sz="2800" kern="1200" cap="none" spc="0" normalizeH="0" baseline="0" noProof="0" dirty="0">
              <a:solidFill>
                <a:schemeClr val="tx1"/>
              </a:solidFill>
              <a:latin typeface="微软雅黑" pitchFamily="34" charset="-122"/>
              <a:ea typeface="微软雅黑" pitchFamily="34" charset="-122"/>
              <a:cs typeface="+mn-cs"/>
            </a:endParaRPr>
          </a:p>
          <a:p>
            <a:pPr marR="0" defTabSz="914400" eaLnBrk="1" fontAlgn="auto" hangingPunct="1">
              <a:lnSpc>
                <a:spcPct val="100000"/>
              </a:lnSpc>
              <a:spcBef>
                <a:spcPts val="0"/>
              </a:spcBef>
              <a:spcAft>
                <a:spcPts val="0"/>
              </a:spcAft>
              <a:buClrTx/>
              <a:buSzTx/>
              <a:buFontTx/>
              <a:buNone/>
              <a:defRPr/>
            </a:pPr>
            <a:endParaRPr kumimoji="0" lang="en-US" altLang="zh-CN" sz="2800" kern="1200" cap="none" spc="0" normalizeH="0" baseline="0" noProof="0" dirty="0">
              <a:solidFill>
                <a:schemeClr val="tx1"/>
              </a:solidFill>
              <a:latin typeface="微软雅黑" pitchFamily="34" charset="-122"/>
              <a:ea typeface="微软雅黑" pitchFamily="34" charset="-122"/>
              <a:cs typeface="+mn-cs"/>
            </a:endParaRPr>
          </a:p>
          <a:p>
            <a:pPr marR="0" indent="457200" defTabSz="914400" eaLnBrk="1" fontAlgn="auto" hangingPunct="1">
              <a:lnSpc>
                <a:spcPct val="150000"/>
              </a:lnSpc>
              <a:spcBef>
                <a:spcPts val="0"/>
              </a:spcBef>
              <a:spcAft>
                <a:spcPts val="0"/>
              </a:spcAft>
              <a:buClrTx/>
              <a:buSzTx/>
              <a:buFontTx/>
              <a:buNone/>
              <a:defRPr/>
            </a:pPr>
            <a:r>
              <a:rPr kumimoji="0" lang="zh-CN" altLang="en-US" sz="2800" kern="1200" cap="none" spc="0" normalizeH="0" baseline="0" noProof="0" dirty="0">
                <a:solidFill>
                  <a:schemeClr val="tx1"/>
                </a:solidFill>
                <a:latin typeface="微软雅黑" pitchFamily="34" charset="-122"/>
                <a:ea typeface="微软雅黑" pitchFamily="34" charset="-122"/>
                <a:cs typeface="+mn-cs"/>
              </a:rPr>
              <a:t>从强调儿童学习的个体化倾向到强调让儿童在情景中进行学习倾向的发展，这些修正和发展在幼儿园课程中得到了重视和运用。</a:t>
            </a:r>
            <a:endParaRPr kumimoji="0" lang="zh-CN" altLang="en-US" sz="2800" kern="1200" cap="none" spc="0" normalizeH="0" baseline="0" noProof="0" dirty="0">
              <a:solidFill>
                <a:schemeClr val="tx1"/>
              </a:solidFill>
              <a:latin typeface="微软雅黑" pitchFamily="34" charset="-122"/>
              <a:ea typeface="微软雅黑" pitchFamily="34" charset="-122"/>
              <a:cs typeface="+mn-cs"/>
            </a:endParaRPr>
          </a:p>
        </p:txBody>
      </p:sp>
    </p:spTree>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TAG_VERSION" val="1.0"/>
  <p:tag name="KSO_WM_BEAUTIFY_FLAG" val="#wm#"/>
  <p:tag name="KSO_WM_TEMPLATE_CATEGORY" val="diagram"/>
  <p:tag name="KSO_WM_TEMPLATE_INDEX" val="20169957"/>
  <p:tag name="KSO_WM_UNIT_TYPE" val="l_h_f"/>
  <p:tag name="KSO_WM_UNIT_INDEX" val="1_1_1"/>
  <p:tag name="KSO_WM_UNIT_LAYERLEVEL" val="1_1_1"/>
  <p:tag name="KSO_WM_UNIT_VALUE" val="27"/>
  <p:tag name="KSO_WM_UNIT_HIGHLIGHT" val="0"/>
  <p:tag name="KSO_WM_UNIT_COMPATIBLE" val="0"/>
  <p:tag name="KSO_WM_UNIT_CLEAR" val="0"/>
  <p:tag name="KSO_WM_UNIT_PRESET_TEXT_INDEX" val="4"/>
  <p:tag name="KSO_WM_UNIT_PRESET_TEXT_LEN" val="39"/>
  <p:tag name="KSO_WM_DIAGRAM_GROUP_CODE" val="l1-1"/>
  <p:tag name="KSO_WM_UNIT_ID" val="diagram20169957_4*l_h_f*1_1_1"/>
  <p:tag name="KSO_WM_UNIT_TEXT_FILL_FORE_SCHEMECOLOR_INDEX" val="13"/>
  <p:tag name="KSO_WM_UNIT_TEXT_FILL_TYPE" val="1"/>
</p:tagLst>
</file>

<file path=ppt/tags/tag11.xml><?xml version="1.0" encoding="utf-8"?>
<p:tagLst xmlns:p="http://schemas.openxmlformats.org/presentationml/2006/main">
  <p:tag name="KSO_WM_TAG_VERSION" val="1.0"/>
  <p:tag name="KSO_WM_BEAUTIFY_FLAG" val="#wm#"/>
  <p:tag name="KSO_WM_TEMPLATE_CATEGORY" val="diagram"/>
  <p:tag name="KSO_WM_TEMPLATE_INDEX" val="20169957"/>
  <p:tag name="KSO_WM_UNIT_TYPE" val="l_h_f"/>
  <p:tag name="KSO_WM_UNIT_INDEX" val="1_2_1"/>
  <p:tag name="KSO_WM_UNIT_LAYERLEVEL" val="1_1_1"/>
  <p:tag name="KSO_WM_UNIT_VALUE" val="27"/>
  <p:tag name="KSO_WM_UNIT_HIGHLIGHT" val="0"/>
  <p:tag name="KSO_WM_UNIT_COMPATIBLE" val="0"/>
  <p:tag name="KSO_WM_UNIT_CLEAR" val="0"/>
  <p:tag name="KSO_WM_UNIT_PRESET_TEXT_INDEX" val="4"/>
  <p:tag name="KSO_WM_UNIT_PRESET_TEXT_LEN" val="39"/>
  <p:tag name="KSO_WM_DIAGRAM_GROUP_CODE" val="l1-1"/>
  <p:tag name="KSO_WM_UNIT_ID" val="diagram20169957_4*l_h_f*1_2_1"/>
  <p:tag name="KSO_WM_UNIT_TEXT_FILL_FORE_SCHEMECOLOR_INDEX" val="13"/>
  <p:tag name="KSO_WM_UNIT_TEXT_FILL_TYPE" val="1"/>
</p:tagLst>
</file>

<file path=ppt/tags/tag12.xml><?xml version="1.0" encoding="utf-8"?>
<p:tagLst xmlns:p="http://schemas.openxmlformats.org/presentationml/2006/main">
  <p:tag name="KSO_WM_TAG_VERSION" val="1.0"/>
  <p:tag name="KSO_WM_BEAUTIFY_FLAG" val="#wm#"/>
  <p:tag name="KSO_WM_TEMPLATE_CATEGORY" val="diagram"/>
  <p:tag name="KSO_WM_TEMPLATE_INDEX" val="20169957"/>
  <p:tag name="KSO_WM_UNIT_TYPE" val="l_h_f"/>
  <p:tag name="KSO_WM_UNIT_INDEX" val="1_3_1"/>
  <p:tag name="KSO_WM_UNIT_LAYERLEVEL" val="1_1_1"/>
  <p:tag name="KSO_WM_UNIT_VALUE" val="27"/>
  <p:tag name="KSO_WM_UNIT_HIGHLIGHT" val="0"/>
  <p:tag name="KSO_WM_UNIT_COMPATIBLE" val="0"/>
  <p:tag name="KSO_WM_UNIT_CLEAR" val="0"/>
  <p:tag name="KSO_WM_UNIT_PRESET_TEXT_INDEX" val="4"/>
  <p:tag name="KSO_WM_UNIT_PRESET_TEXT_LEN" val="39"/>
  <p:tag name="KSO_WM_DIAGRAM_GROUP_CODE" val="l1-1"/>
  <p:tag name="KSO_WM_UNIT_ID" val="diagram20169957_4*l_h_f*1_3_1"/>
  <p:tag name="KSO_WM_UNIT_TEXT_FILL_FORE_SCHEMECOLOR_INDEX" val="13"/>
  <p:tag name="KSO_WM_UNIT_TEXT_FILL_TYPE" val="1"/>
</p:tagLst>
</file>

<file path=ppt/tags/tag13.xml><?xml version="1.0" encoding="utf-8"?>
<p:tagLst xmlns:p="http://schemas.openxmlformats.org/presentationml/2006/main">
  <p:tag name="MH" val="20151228104613"/>
  <p:tag name="MH_LIBRARY" val="GRAPHIC"/>
  <p:tag name="MH_TYPE" val="SubTitle"/>
  <p:tag name="MH_ORDER" val="4"/>
  <p:tag name="KSO_WM_TAG_VERSION" val="1.0"/>
  <p:tag name="KSO_WM_BEAUTIFY_FLAG" val="#wm#"/>
  <p:tag name="KSO_WM_TEMPLATE_CATEGORY" val="diagram"/>
  <p:tag name="KSO_WM_TEMPLATE_INDEX" val="20169957"/>
  <p:tag name="KSO_WM_UNIT_TYPE" val="l_h_i"/>
  <p:tag name="KSO_WM_UNIT_INDEX" val="1_4_1"/>
  <p:tag name="KSO_WM_UNIT_ID" val="diagram20169957_4*l_h_i*1_4_1"/>
  <p:tag name="KSO_WM_UNIT_LAYERLEVEL" val="1_1_1"/>
  <p:tag name="KSO_WM_DIAGRAM_GROUP_CODE" val="l1-1"/>
  <p:tag name="KSO_WM_UNIT_LINE_FORE_SCHEMECOLOR_INDEX" val="8"/>
  <p:tag name="KSO_WM_UNIT_LINE_FILL_TYPE" val="2"/>
  <p:tag name="KSO_WM_UNIT_TEXT_FILL_FORE_SCHEMECOLOR_INDEX" val="5"/>
  <p:tag name="KSO_WM_UNIT_TEXT_FILL_TYPE" val="1"/>
</p:tagLst>
</file>

<file path=ppt/tags/tag14.xml><?xml version="1.0" encoding="utf-8"?>
<p:tagLst xmlns:p="http://schemas.openxmlformats.org/presentationml/2006/main">
  <p:tag name="MH" val="20151228104613"/>
  <p:tag name="MH_LIBRARY" val="GRAPHIC"/>
  <p:tag name="MH_TYPE" val="Other"/>
  <p:tag name="MH_ORDER" val="4"/>
  <p:tag name="KSO_WM_TAG_VERSION" val="1.0"/>
  <p:tag name="KSO_WM_BEAUTIFY_FLAG" val="#wm#"/>
  <p:tag name="KSO_WM_TEMPLATE_CATEGORY" val="diagram"/>
  <p:tag name="KSO_WM_TEMPLATE_INDEX" val="20169957"/>
  <p:tag name="KSO_WM_UNIT_TYPE" val="l_h_i"/>
  <p:tag name="KSO_WM_UNIT_INDEX" val="1_4_2"/>
  <p:tag name="KSO_WM_UNIT_ID" val="diagram20169957_4*l_h_i*1_4_2"/>
  <p:tag name="KSO_WM_UNIT_LAYERLEVEL" val="1_1_1"/>
  <p:tag name="KSO_WM_DIAGRAM_GROUP_CODE" val="l1-1"/>
  <p:tag name="KSO_WM_UNIT_FILL_FORE_SCHEMECOLOR_INDEX" val="8"/>
  <p:tag name="KSO_WM_UNIT_FILL_TYPE" val="1"/>
  <p:tag name="KSO_WM_UNIT_TEXT_FILL_FORE_SCHEMECOLOR_INDEX" val="14"/>
  <p:tag name="KSO_WM_UNIT_TEXT_FILL_TYPE" val="1"/>
</p:tagLst>
</file>

<file path=ppt/tags/tag15.xml><?xml version="1.0" encoding="utf-8"?>
<p:tagLst xmlns:p="http://schemas.openxmlformats.org/presentationml/2006/main">
  <p:tag name="KSO_WM_TAG_VERSION" val="1.0"/>
  <p:tag name="KSO_WM_BEAUTIFY_FLAG" val="#wm#"/>
  <p:tag name="KSO_WM_TEMPLATE_CATEGORY" val="diagram"/>
  <p:tag name="KSO_WM_TEMPLATE_INDEX" val="20169957"/>
  <p:tag name="KSO_WM_UNIT_TYPE" val="l_h_f"/>
  <p:tag name="KSO_WM_UNIT_INDEX" val="1_4_1"/>
  <p:tag name="KSO_WM_UNIT_LAYERLEVEL" val="1_1_1"/>
  <p:tag name="KSO_WM_UNIT_VALUE" val="27"/>
  <p:tag name="KSO_WM_UNIT_HIGHLIGHT" val="0"/>
  <p:tag name="KSO_WM_UNIT_COMPATIBLE" val="0"/>
  <p:tag name="KSO_WM_UNIT_CLEAR" val="0"/>
  <p:tag name="KSO_WM_UNIT_PRESET_TEXT_INDEX" val="4"/>
  <p:tag name="KSO_WM_UNIT_PRESET_TEXT_LEN" val="39"/>
  <p:tag name="KSO_WM_DIAGRAM_GROUP_CODE" val="l1-1"/>
  <p:tag name="KSO_WM_UNIT_ID" val="diagram20169957_4*l_h_f*1_4_1"/>
  <p:tag name="KSO_WM_UNIT_TEXT_FILL_FORE_SCHEMECOLOR_INDEX" val="13"/>
  <p:tag name="KSO_WM_UNIT_TEXT_FILL_TYPE" val="1"/>
</p:tagLst>
</file>

<file path=ppt/tags/tag16.xml><?xml version="1.0" encoding="utf-8"?>
<p:tagLst xmlns:p="http://schemas.openxmlformats.org/presentationml/2006/main">
  <p:tag name="KSO_WM_TAG_VERSION" val="1.0"/>
  <p:tag name="KSO_WM_BEAUTIFY_FLAG" val="#wm#"/>
  <p:tag name="KSO_WM_TEMPLATE_CATEGORY" val="diagram"/>
  <p:tag name="KSO_WM_TEMPLATE_INDEX" val="160845"/>
  <p:tag name="KSO_WM_UNIT_TYPE" val="n_h_a"/>
  <p:tag name="KSO_WM_UNIT_INDEX" val="1_1_1"/>
  <p:tag name="KSO_WM_UNIT_ID" val="diagram160845_3*n_h_a*1_1_1"/>
  <p:tag name="KSO_WM_UNIT_LAYERLEVEL" val="1_1_1"/>
  <p:tag name="KSO_WM_UNIT_VALUE" val="30"/>
  <p:tag name="KSO_WM_UNIT_HIGHLIGHT" val="0"/>
  <p:tag name="KSO_WM_UNIT_COMPATIBLE" val="0"/>
  <p:tag name="KSO_WM_UNIT_CLEAR" val="0"/>
  <p:tag name="KSO_WM_UNIT_PRESET_TEXT_INDEX" val="3"/>
  <p:tag name="KSO_WM_UNIT_PRESET_TEXT_LEN" val="5"/>
  <p:tag name="KSO_WM_DIAGRAM_GROUP_CODE" val="n1-1"/>
  <p:tag name="KSO_WM_UNIT_FILL_FORE_SCHEMECOLOR_INDEX" val="5"/>
  <p:tag name="KSO_WM_UNIT_FILL_TYPE" val="1"/>
  <p:tag name="KSO_WM_UNIT_USESOURCEFORMAT_APPLY" val="1"/>
</p:tagLst>
</file>

<file path=ppt/tags/tag17.xml><?xml version="1.0" encoding="utf-8"?>
<p:tagLst xmlns:p="http://schemas.openxmlformats.org/presentationml/2006/main">
  <p:tag name="KSO_WM_TAG_VERSION" val="1.0"/>
  <p:tag name="KSO_WM_BEAUTIFY_FLAG" val="#wm#"/>
  <p:tag name="KSO_WM_TEMPLATE_CATEGORY" val="diagram"/>
  <p:tag name="KSO_WM_TEMPLATE_INDEX" val="160845"/>
  <p:tag name="KSO_WM_UNIT_TYPE" val="n_h_h_g"/>
  <p:tag name="KSO_WM_UNIT_INDEX" val="1_2_1_1"/>
  <p:tag name="KSO_WM_UNIT_ID" val="diagram160845_3*n_h_h_g*1_2_1_1"/>
  <p:tag name="KSO_WM_UNIT_LAYERLEVEL" val="1_1_1_1"/>
  <p:tag name="KSO_WM_UNIT_VALUE" val="16"/>
  <p:tag name="KSO_WM_UNIT_HIGHLIGHT" val="0"/>
  <p:tag name="KSO_WM_UNIT_COMPATIBLE" val="0"/>
  <p:tag name="KSO_WM_UNIT_CLEAR" val="0"/>
  <p:tag name="KSO_WM_UNIT_PRESET_TEXT_INDEX" val="3"/>
  <p:tag name="KSO_WM_UNIT_RELATE_UNITID" val="diagram160845_3*n_h_h_f*1_2_1_1"/>
  <p:tag name="KSO_WM_UNIT_PRESET_TEXT_LEN" val="5"/>
  <p:tag name="KSO_WM_DIAGRAM_GROUP_CODE" val="n1-1"/>
  <p:tag name="KSO_WM_UNIT_FILL_FORE_SCHEMECOLOR_INDEX" val="5"/>
  <p:tag name="KSO_WM_UNIT_FILL_TYPE" val="1"/>
  <p:tag name="KSO_WM_UNIT_USESOURCEFORMAT_APPLY" val="1"/>
</p:tagLst>
</file>

<file path=ppt/tags/tag18.xml><?xml version="1.0" encoding="utf-8"?>
<p:tagLst xmlns:p="http://schemas.openxmlformats.org/presentationml/2006/main">
  <p:tag name="KSO_WM_TAG_VERSION" val="1.0"/>
  <p:tag name="KSO_WM_BEAUTIFY_FLAG" val="#wm#"/>
  <p:tag name="KSO_WM_TEMPLATE_CATEGORY" val="diagram"/>
  <p:tag name="KSO_WM_TEMPLATE_INDEX" val="160845"/>
  <p:tag name="KSO_WM_UNIT_TYPE" val="n_h_h_g"/>
  <p:tag name="KSO_WM_UNIT_INDEX" val="1_2_2_1"/>
  <p:tag name="KSO_WM_UNIT_ID" val="diagram160845_3*n_h_h_g*1_2_2_1"/>
  <p:tag name="KSO_WM_UNIT_LAYERLEVEL" val="1_1_1_1"/>
  <p:tag name="KSO_WM_UNIT_VALUE" val="16"/>
  <p:tag name="KSO_WM_UNIT_HIGHLIGHT" val="0"/>
  <p:tag name="KSO_WM_UNIT_COMPATIBLE" val="0"/>
  <p:tag name="KSO_WM_UNIT_CLEAR" val="0"/>
  <p:tag name="KSO_WM_UNIT_PRESET_TEXT_INDEX" val="3"/>
  <p:tag name="KSO_WM_UNIT_RELATE_UNITID" val="diagram160845_3*n_h_h_f*1_2_2_1"/>
  <p:tag name="KSO_WM_UNIT_PRESET_TEXT_LEN" val="5"/>
  <p:tag name="KSO_WM_DIAGRAM_GROUP_CODE" val="n1-1"/>
  <p:tag name="KSO_WM_UNIT_FILL_FORE_SCHEMECOLOR_INDEX" val="5"/>
  <p:tag name="KSO_WM_UNIT_FILL_TYPE" val="1"/>
  <p:tag name="KSO_WM_UNIT_USESOURCEFORMAT_APPLY" val="1"/>
</p:tagLst>
</file>

<file path=ppt/tags/tag19.xml><?xml version="1.0" encoding="utf-8"?>
<p:tagLst xmlns:p="http://schemas.openxmlformats.org/presentationml/2006/main">
  <p:tag name="KSO_WM_TAG_VERSION" val="1.0"/>
  <p:tag name="KSO_WM_BEAUTIFY_FLAG" val="#wm#"/>
  <p:tag name="KSO_WM_TEMPLATE_CATEGORY" val="diagram"/>
  <p:tag name="KSO_WM_TEMPLATE_INDEX" val="160845"/>
  <p:tag name="KSO_WM_UNIT_TYPE" val="n_h_h_g"/>
  <p:tag name="KSO_WM_UNIT_INDEX" val="1_2_3_1"/>
  <p:tag name="KSO_WM_UNIT_ID" val="diagram160845_3*n_h_h_g*1_2_3_1"/>
  <p:tag name="KSO_WM_UNIT_LAYERLEVEL" val="1_1_1_1"/>
  <p:tag name="KSO_WM_UNIT_VALUE" val="16"/>
  <p:tag name="KSO_WM_UNIT_HIGHLIGHT" val="0"/>
  <p:tag name="KSO_WM_UNIT_COMPATIBLE" val="0"/>
  <p:tag name="KSO_WM_UNIT_CLEAR" val="0"/>
  <p:tag name="KSO_WM_UNIT_PRESET_TEXT_INDEX" val="3"/>
  <p:tag name="KSO_WM_UNIT_RELATE_UNITID" val="diagram160845_3*n_h_h_f*1_2_3_1"/>
  <p:tag name="KSO_WM_UNIT_PRESET_TEXT_LEN" val="5"/>
  <p:tag name="KSO_WM_DIAGRAM_GROUP_CODE" val="n1-1"/>
  <p:tag name="KSO_WM_UNIT_FILL_FORE_SCHEMECOLOR_INDEX" val="5"/>
  <p:tag name="KSO_WM_UNIT_FILL_TYPE" val="1"/>
  <p:tag name="KSO_WM_UNIT_USESOURCEFORMAT_APPLY"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TAG_VERSION" val="1.0"/>
  <p:tag name="KSO_WM_BEAUTIFY_FLAG" val="#wm#"/>
  <p:tag name="KSO_WM_TEMPLATE_CATEGORY" val="diagram"/>
  <p:tag name="KSO_WM_TEMPLATE_INDEX" val="160845"/>
  <p:tag name="KSO_WM_UNIT_TYPE" val="n_i"/>
  <p:tag name="KSO_WM_UNIT_INDEX" val="1_1"/>
  <p:tag name="KSO_WM_UNIT_ID" val="diagram160845_3*n_i*1_1"/>
  <p:tag name="KSO_WM_UNIT_LAYERLEVEL" val="1_1"/>
  <p:tag name="KSO_WM_DIAGRAM_GROUP_CODE" val="n1-1"/>
  <p:tag name="KSO_WM_UNIT_LINE_FORE_SCHEMECOLOR_INDEX" val="13"/>
  <p:tag name="KSO_WM_UNIT_LINE_FILL_TYPE" val="2"/>
  <p:tag name="KSO_WM_UNIT_USESOURCEFORMAT_APPLY" val="1"/>
</p:tagLst>
</file>

<file path=ppt/tags/tag21.xml><?xml version="1.0" encoding="utf-8"?>
<p:tagLst xmlns:p="http://schemas.openxmlformats.org/presentationml/2006/main">
  <p:tag name="KSO_WM_TAG_VERSION" val="1.0"/>
  <p:tag name="KSO_WM_BEAUTIFY_FLAG" val="#wm#"/>
  <p:tag name="KSO_WM_TEMPLATE_CATEGORY" val="diagram"/>
  <p:tag name="KSO_WM_TEMPLATE_INDEX" val="160845"/>
  <p:tag name="KSO_WM_UNIT_TYPE" val="n_i"/>
  <p:tag name="KSO_WM_UNIT_INDEX" val="1_2"/>
  <p:tag name="KSO_WM_UNIT_ID" val="diagram160845_3*n_i*1_2"/>
  <p:tag name="KSO_WM_UNIT_LAYERLEVEL" val="1_1"/>
  <p:tag name="KSO_WM_DIAGRAM_GROUP_CODE" val="n1-1"/>
  <p:tag name="KSO_WM_UNIT_LINE_FORE_SCHEMECOLOR_INDEX" val="13"/>
  <p:tag name="KSO_WM_UNIT_LINE_FILL_TYPE" val="2"/>
  <p:tag name="KSO_WM_UNIT_USESOURCEFORMAT_APPLY" val="1"/>
</p:tagLst>
</file>

<file path=ppt/tags/tag22.xml><?xml version="1.0" encoding="utf-8"?>
<p:tagLst xmlns:p="http://schemas.openxmlformats.org/presentationml/2006/main">
  <p:tag name="KSO_WM_TAG_VERSION" val="1.0"/>
  <p:tag name="KSO_WM_BEAUTIFY_FLAG" val="#wm#"/>
  <p:tag name="KSO_WM_TEMPLATE_CATEGORY" val="diagram"/>
  <p:tag name="KSO_WM_TEMPLATE_INDEX" val="160845"/>
  <p:tag name="KSO_WM_UNIT_TYPE" val="n_i"/>
  <p:tag name="KSO_WM_UNIT_INDEX" val="1_3"/>
  <p:tag name="KSO_WM_UNIT_ID" val="diagram160845_3*n_i*1_3"/>
  <p:tag name="KSO_WM_UNIT_LAYERLEVEL" val="1_1"/>
  <p:tag name="KSO_WM_DIAGRAM_GROUP_CODE" val="n1-1"/>
  <p:tag name="KSO_WM_UNIT_LINE_FORE_SCHEMECOLOR_INDEX" val="13"/>
  <p:tag name="KSO_WM_UNIT_LINE_FILL_TYPE" val="2"/>
  <p:tag name="KSO_WM_UNIT_USESOURCEFORMAT_APPLY" val="1"/>
</p:tagLst>
</file>

<file path=ppt/tags/tag23.xml><?xml version="1.0" encoding="utf-8"?>
<p:tagLst xmlns:p="http://schemas.openxmlformats.org/presentationml/2006/main">
  <p:tag name="KSO_WM_SLIDE_ITEM_CNT" val="3"/>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xml><?xml version="1.0" encoding="utf-8"?>
<p:tagLst xmlns:p="http://schemas.openxmlformats.org/presentationml/2006/main">
  <p:tag name="MH" val="20151228104613"/>
  <p:tag name="MH_LIBRARY" val="GRAPHIC"/>
  <p:tag name="MH_TYPE" val="SubTitle"/>
  <p:tag name="MH_ORDER" val="1"/>
  <p:tag name="KSO_WM_TAG_VERSION" val="1.0"/>
  <p:tag name="KSO_WM_BEAUTIFY_FLAG" val="#wm#"/>
  <p:tag name="KSO_WM_TEMPLATE_CATEGORY" val="diagram"/>
  <p:tag name="KSO_WM_TEMPLATE_INDEX" val="20169957"/>
  <p:tag name="KSO_WM_UNIT_TYPE" val="l_h_i"/>
  <p:tag name="KSO_WM_UNIT_INDEX" val="1_1_1"/>
  <p:tag name="KSO_WM_UNIT_ID" val="diagram20169957_4*l_h_i*1_1_1"/>
  <p:tag name="KSO_WM_UNIT_LAYERLEVEL" val="1_1_1"/>
  <p:tag name="KSO_WM_DIAGRAM_GROUP_CODE" val="l1-1"/>
  <p:tag name="KSO_WM_UNIT_LINE_FORE_SCHEMECOLOR_INDEX" val="5"/>
  <p:tag name="KSO_WM_UNIT_LINE_FILL_TYPE" val="2"/>
  <p:tag name="KSO_WM_UNIT_TEXT_FILL_FORE_SCHEMECOLOR_INDEX" val="5"/>
  <p:tag name="KSO_WM_UNIT_TEXT_FILL_TYPE" val="1"/>
</p:tagLst>
</file>

<file path=ppt/tags/tag5.xml><?xml version="1.0" encoding="utf-8"?>
<p:tagLst xmlns:p="http://schemas.openxmlformats.org/presentationml/2006/main">
  <p:tag name="MH" val="20151228104613"/>
  <p:tag name="MH_LIBRARY" val="GRAPHIC"/>
  <p:tag name="MH_TYPE" val="SubTitle"/>
  <p:tag name="MH_ORDER" val="2"/>
  <p:tag name="KSO_WM_TAG_VERSION" val="1.0"/>
  <p:tag name="KSO_WM_BEAUTIFY_FLAG" val="#wm#"/>
  <p:tag name="KSO_WM_TEMPLATE_CATEGORY" val="diagram"/>
  <p:tag name="KSO_WM_TEMPLATE_INDEX" val="20169957"/>
  <p:tag name="KSO_WM_UNIT_TYPE" val="l_h_i"/>
  <p:tag name="KSO_WM_UNIT_INDEX" val="1_2_1"/>
  <p:tag name="KSO_WM_UNIT_ID" val="diagram20169957_4*l_h_i*1_2_1"/>
  <p:tag name="KSO_WM_UNIT_LAYERLEVEL" val="1_1_1"/>
  <p:tag name="KSO_WM_DIAGRAM_GROUP_CODE" val="l1-1"/>
  <p:tag name="KSO_WM_UNIT_LINE_FORE_SCHEMECOLOR_INDEX" val="6"/>
  <p:tag name="KSO_WM_UNIT_LINE_FILL_TYPE" val="2"/>
  <p:tag name="KSO_WM_UNIT_TEXT_FILL_FORE_SCHEMECOLOR_INDEX" val="5"/>
  <p:tag name="KSO_WM_UNIT_TEXT_FILL_TYPE" val="1"/>
</p:tagLst>
</file>

<file path=ppt/tags/tag6.xml><?xml version="1.0" encoding="utf-8"?>
<p:tagLst xmlns:p="http://schemas.openxmlformats.org/presentationml/2006/main">
  <p:tag name="MH" val="20151228104613"/>
  <p:tag name="MH_LIBRARY" val="GRAPHIC"/>
  <p:tag name="MH_TYPE" val="SubTitle"/>
  <p:tag name="MH_ORDER" val="3"/>
  <p:tag name="KSO_WM_TAG_VERSION" val="1.0"/>
  <p:tag name="KSO_WM_BEAUTIFY_FLAG" val="#wm#"/>
  <p:tag name="KSO_WM_TEMPLATE_CATEGORY" val="diagram"/>
  <p:tag name="KSO_WM_TEMPLATE_INDEX" val="20169957"/>
  <p:tag name="KSO_WM_UNIT_TYPE" val="l_h_i"/>
  <p:tag name="KSO_WM_UNIT_INDEX" val="1_3_1"/>
  <p:tag name="KSO_WM_UNIT_ID" val="diagram20169957_4*l_h_i*1_3_1"/>
  <p:tag name="KSO_WM_UNIT_LAYERLEVEL" val="1_1_1"/>
  <p:tag name="KSO_WM_DIAGRAM_GROUP_CODE" val="l1-1"/>
  <p:tag name="KSO_WM_UNIT_LINE_FORE_SCHEMECOLOR_INDEX" val="7"/>
  <p:tag name="KSO_WM_UNIT_LINE_FILL_TYPE" val="2"/>
  <p:tag name="KSO_WM_UNIT_TEXT_FILL_FORE_SCHEMECOLOR_INDEX" val="5"/>
  <p:tag name="KSO_WM_UNIT_TEXT_FILL_TYPE" val="1"/>
</p:tagLst>
</file>

<file path=ppt/tags/tag7.xml><?xml version="1.0" encoding="utf-8"?>
<p:tagLst xmlns:p="http://schemas.openxmlformats.org/presentationml/2006/main">
  <p:tag name="MH" val="20151228104613"/>
  <p:tag name="MH_LIBRARY" val="GRAPHIC"/>
  <p:tag name="MH_TYPE" val="Other"/>
  <p:tag name="MH_ORDER" val="1"/>
  <p:tag name="KSO_WM_TAG_VERSION" val="1.0"/>
  <p:tag name="KSO_WM_BEAUTIFY_FLAG" val="#wm#"/>
  <p:tag name="KSO_WM_TEMPLATE_CATEGORY" val="diagram"/>
  <p:tag name="KSO_WM_TEMPLATE_INDEX" val="20169957"/>
  <p:tag name="KSO_WM_UNIT_TYPE" val="l_h_i"/>
  <p:tag name="KSO_WM_UNIT_INDEX" val="1_1_2"/>
  <p:tag name="KSO_WM_UNIT_ID" val="diagram20169957_4*l_h_i*1_1_2"/>
  <p:tag name="KSO_WM_UNIT_LAYERLEVEL" val="1_1_1"/>
  <p:tag name="KSO_WM_DIAGRAM_GROUP_CODE" val="l1-1"/>
  <p:tag name="KSO_WM_UNIT_FILL_FORE_SCHEMECOLOR_INDEX" val="5"/>
  <p:tag name="KSO_WM_UNIT_FILL_TYPE" val="1"/>
  <p:tag name="KSO_WM_UNIT_TEXT_FILL_FORE_SCHEMECOLOR_INDEX" val="14"/>
  <p:tag name="KSO_WM_UNIT_TEXT_FILL_TYPE" val="1"/>
</p:tagLst>
</file>

<file path=ppt/tags/tag8.xml><?xml version="1.0" encoding="utf-8"?>
<p:tagLst xmlns:p="http://schemas.openxmlformats.org/presentationml/2006/main">
  <p:tag name="MH" val="20151228104613"/>
  <p:tag name="MH_LIBRARY" val="GRAPHIC"/>
  <p:tag name="MH_TYPE" val="Other"/>
  <p:tag name="MH_ORDER" val="2"/>
  <p:tag name="KSO_WM_TAG_VERSION" val="1.0"/>
  <p:tag name="KSO_WM_BEAUTIFY_FLAG" val="#wm#"/>
  <p:tag name="KSO_WM_TEMPLATE_CATEGORY" val="diagram"/>
  <p:tag name="KSO_WM_TEMPLATE_INDEX" val="20169957"/>
  <p:tag name="KSO_WM_UNIT_TYPE" val="l_h_i"/>
  <p:tag name="KSO_WM_UNIT_INDEX" val="1_2_2"/>
  <p:tag name="KSO_WM_UNIT_ID" val="diagram20169957_4*l_h_i*1_2_2"/>
  <p:tag name="KSO_WM_UNIT_LAYERLEVEL" val="1_1_1"/>
  <p:tag name="KSO_WM_DIAGRAM_GROUP_CODE" val="l1-1"/>
  <p:tag name="KSO_WM_UNIT_FILL_FORE_SCHEMECOLOR_INDEX" val="6"/>
  <p:tag name="KSO_WM_UNIT_FILL_TYPE" val="1"/>
  <p:tag name="KSO_WM_UNIT_TEXT_FILL_FORE_SCHEMECOLOR_INDEX" val="14"/>
  <p:tag name="KSO_WM_UNIT_TEXT_FILL_TYPE" val="1"/>
</p:tagLst>
</file>

<file path=ppt/tags/tag9.xml><?xml version="1.0" encoding="utf-8"?>
<p:tagLst xmlns:p="http://schemas.openxmlformats.org/presentationml/2006/main">
  <p:tag name="MH" val="20151228104613"/>
  <p:tag name="MH_LIBRARY" val="GRAPHIC"/>
  <p:tag name="MH_TYPE" val="Other"/>
  <p:tag name="MH_ORDER" val="3"/>
  <p:tag name="KSO_WM_TAG_VERSION" val="1.0"/>
  <p:tag name="KSO_WM_BEAUTIFY_FLAG" val="#wm#"/>
  <p:tag name="KSO_WM_TEMPLATE_CATEGORY" val="diagram"/>
  <p:tag name="KSO_WM_TEMPLATE_INDEX" val="20169957"/>
  <p:tag name="KSO_WM_UNIT_TYPE" val="l_h_i"/>
  <p:tag name="KSO_WM_UNIT_INDEX" val="1_3_2"/>
  <p:tag name="KSO_WM_UNIT_ID" val="diagram20169957_4*l_h_i*1_3_2"/>
  <p:tag name="KSO_WM_UNIT_LAYERLEVEL" val="1_1_1"/>
  <p:tag name="KSO_WM_DIAGRAM_GROUP_CODE" val="l1-1"/>
  <p:tag name="KSO_WM_UNIT_FILL_FORE_SCHEMECOLOR_INDEX" val="7"/>
  <p:tag name="KSO_WM_UNIT_FILL_TYPE" val="1"/>
  <p:tag name="KSO_WM_UNIT_TEXT_FILL_FORE_SCHEMECOLOR_INDEX" val="14"/>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7503</Words>
  <Application>WPS 文字</Application>
  <PresentationFormat>宽屏</PresentationFormat>
  <Paragraphs>462</Paragraphs>
  <Slides>43</Slides>
  <Notes>2</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43</vt:i4>
      </vt:variant>
    </vt:vector>
  </HeadingPairs>
  <TitlesOfParts>
    <vt:vector size="65" baseType="lpstr">
      <vt:lpstr>Arial</vt:lpstr>
      <vt:lpstr>宋体</vt:lpstr>
      <vt:lpstr>Wingdings</vt:lpstr>
      <vt:lpstr>等线</vt:lpstr>
      <vt:lpstr>汉仪中等线KW</vt:lpstr>
      <vt:lpstr>微软雅黑</vt:lpstr>
      <vt:lpstr>微软雅黑</vt:lpstr>
      <vt:lpstr>黑体</vt:lpstr>
      <vt:lpstr>汉仪中黑KW</vt:lpstr>
      <vt:lpstr>Times New Roman</vt:lpstr>
      <vt:lpstr>Arial Bold</vt:lpstr>
      <vt:lpstr>新蒂下午茶基本版</vt:lpstr>
      <vt:lpstr>Helvetica</vt:lpstr>
      <vt:lpstr>Helvetica Neue Light</vt:lpstr>
      <vt:lpstr>宋体</vt:lpstr>
      <vt:lpstr>汉仪书宋二KW</vt:lpstr>
      <vt:lpstr>等线 Light</vt:lpstr>
      <vt:lpstr>Malgun Gothic</vt:lpstr>
      <vt:lpstr>Apple SD Gothic Neo</vt:lpstr>
      <vt:lpstr>苹方-简</vt:lpstr>
      <vt:lpstr>Arial Unicode MS</vt:lpstr>
      <vt:lpstr>Office 主题​​</vt:lpstr>
      <vt:lpstr>PowerPoint 演示文稿</vt:lpstr>
      <vt:lpstr>PowerPoint 演示文稿</vt:lpstr>
      <vt:lpstr>PowerPoint 演示文稿</vt:lpstr>
      <vt:lpstr>一、 心理学流派与幼儿园课程</vt:lpstr>
      <vt:lpstr>一、 心理学流派与幼儿园课程</vt:lpstr>
      <vt:lpstr>PowerPoint 演示文稿</vt:lpstr>
      <vt:lpstr>PowerPoint 演示文稿</vt:lpstr>
      <vt:lpstr>PowerPoint 演示文稿</vt:lpstr>
      <vt:lpstr>一、 心理学流派与幼儿园课程</vt:lpstr>
      <vt:lpstr>一、 心理学流派与幼儿园课程</vt:lpstr>
      <vt:lpstr>一、 心理学流派与幼儿园课程</vt:lpstr>
      <vt:lpstr>一、 心理学流派与幼儿园课程</vt:lpstr>
      <vt:lpstr>一、 心理学流派与幼儿园课程</vt:lpstr>
      <vt:lpstr>一、 心理学流派与幼儿园课程</vt:lpstr>
      <vt:lpstr>一、 心理学流派与幼儿园课程</vt:lpstr>
      <vt:lpstr>一、 心理学流派与幼儿园课程</vt:lpstr>
      <vt:lpstr>一、 心理学流派与幼儿园课程</vt:lpstr>
      <vt:lpstr>一、 心理学流派与幼儿园课程</vt:lpstr>
      <vt:lpstr>一、 心理学流派与幼儿园课程</vt:lpstr>
      <vt:lpstr>一、 心理学流派与幼儿园课程</vt:lpstr>
      <vt:lpstr>一、 心理学流派与幼儿园课程</vt:lpstr>
      <vt:lpstr>一、 心理学流派与幼儿园课程</vt:lpstr>
      <vt:lpstr>一、 心理学流派与幼儿园课程</vt:lpstr>
      <vt:lpstr>一、 心理学流派与幼儿园课程</vt:lpstr>
      <vt:lpstr>二、 心理学对幼儿园课程的影响</vt:lpstr>
      <vt:lpstr>PowerPoint 演示文稿</vt:lpstr>
      <vt:lpstr>一、 哲学流派与幼儿园课程</vt:lpstr>
      <vt:lpstr>一、 哲学流派与幼儿园课程</vt:lpstr>
      <vt:lpstr>一、 哲学流派与幼儿园课程</vt:lpstr>
      <vt:lpstr>一、 哲学流派与幼儿园课程</vt:lpstr>
      <vt:lpstr>一、 哲学流派与幼儿园课程</vt:lpstr>
      <vt:lpstr>二、 哲学对幼儿园课程的影响</vt:lpstr>
      <vt:lpstr>PowerPoint 演示文稿</vt:lpstr>
      <vt:lpstr>一、 政治与幼儿园课程</vt:lpstr>
      <vt:lpstr> 二、 经济与幼儿园课程</vt:lpstr>
      <vt:lpstr> 三、 文化与幼儿园课程</vt:lpstr>
      <vt:lpstr> 三、 文化与幼儿园课程</vt:lpstr>
      <vt:lpstr> 三、 文化与幼儿园课程</vt:lpstr>
      <vt:lpstr> 四、 人文生态环境与幼儿园课程</vt:lpstr>
      <vt:lpstr> 四、 人文生态环境与幼儿园课程</vt:lpstr>
      <vt:lpstr> 四、 人文生态环境与幼儿园课程</vt:lpstr>
      <vt:lpstr> 四、 人文生态环境与幼儿园课程</vt:lpstr>
      <vt:lpstr>  五、 社会变迁与幼儿园课程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微软用户</dc:creator>
  <cp:lastModifiedBy>WPS_1640303954</cp:lastModifiedBy>
  <cp:revision>225</cp:revision>
  <dcterms:created xsi:type="dcterms:W3CDTF">2023-07-11T03:42:56Z</dcterms:created>
  <dcterms:modified xsi:type="dcterms:W3CDTF">2023-07-11T03:42:56Z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4FCAF4033697DF055632526400CFE8A0_43</vt:lpwstr>
  </property>
  <property fmtid="{D5CDD505-2E9C-101B-9397-08002B2CF9AE}" pid="3" name="KSOProductBuildVer">
    <vt:lpwstr>2052-5.5.1.7991</vt:lpwstr>
  </property>
</Properties>
</file>